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141411442" r:id="rId5"/>
    <p:sldId id="2141411443" r:id="rId6"/>
    <p:sldId id="524" r:id="rId7"/>
    <p:sldId id="522" r:id="rId8"/>
    <p:sldId id="2141411444" r:id="rId9"/>
    <p:sldId id="289" r:id="rId10"/>
    <p:sldId id="2141411459" r:id="rId11"/>
    <p:sldId id="21414114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6" userDrawn="1">
          <p15:clr>
            <a:srgbClr val="A4A3A4"/>
          </p15:clr>
        </p15:guide>
        <p15:guide id="2" orient="horz" pos="72" userDrawn="1">
          <p15:clr>
            <a:srgbClr val="A4A3A4"/>
          </p15:clr>
        </p15:guide>
        <p15:guide id="3" pos="751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 id="3" name="Hula, Nicholas V" initials="HV" lastIdx="35" clrIdx="2">
    <p:extLst>
      <p:ext uri="{19B8F6BF-5375-455C-9EA6-DF929625EA0E}">
        <p15:presenceInfo xmlns:p15="http://schemas.microsoft.com/office/powerpoint/2012/main" userId="S::hulan@advisory.com::0ef42425-76ab-4a77-98f1-6ba6598a6ed8" providerId="AD"/>
      </p:ext>
    </p:extLst>
  </p:cmAuthor>
  <p:cmAuthor id="4" name="Katie Schmalkuche" initials="KS" lastIdx="78" clrIdx="3">
    <p:extLst>
      <p:ext uri="{19B8F6BF-5375-455C-9EA6-DF929625EA0E}">
        <p15:presenceInfo xmlns:p15="http://schemas.microsoft.com/office/powerpoint/2012/main" userId="S::SchmalkC@advisory.com::9c2e4afe-5a4a-40be-85fd-c36ff676cf70" providerId="AD"/>
      </p:ext>
    </p:extLst>
  </p:cmAuthor>
  <p:cmAuthor id="5" name="Ryan, Robert D" initials="RRD" lastIdx="32" clrIdx="4">
    <p:extLst>
      <p:ext uri="{19B8F6BF-5375-455C-9EA6-DF929625EA0E}">
        <p15:presenceInfo xmlns:p15="http://schemas.microsoft.com/office/powerpoint/2012/main" userId="S::RyanRo@advisory.com::e5f4ae7d-1407-4cb2-96a3-6e093c79b08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3E48"/>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083E6E3-FA7D-4D7B-A595-EF9225AFEA8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81407" autoAdjust="0"/>
  </p:normalViewPr>
  <p:slideViewPr>
    <p:cSldViewPr snapToGrid="0">
      <p:cViewPr varScale="1">
        <p:scale>
          <a:sx n="66" d="100"/>
          <a:sy n="66" d="100"/>
        </p:scale>
        <p:origin x="1022" y="58"/>
      </p:cViewPr>
      <p:guideLst>
        <p:guide orient="horz" pos="96"/>
        <p:guide orient="horz" pos="72"/>
        <p:guide pos="7512"/>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Schmalkuche" userId="9c2e4afe-5a4a-40be-85fd-c36ff676cf70" providerId="ADAL" clId="{5CCC74EC-EA58-478D-98CF-7ABBDBD4060A}"/>
    <pc:docChg chg="delSld delSection modSection">
      <pc:chgData name="Katie Schmalkuche" userId="9c2e4afe-5a4a-40be-85fd-c36ff676cf70" providerId="ADAL" clId="{5CCC74EC-EA58-478D-98CF-7ABBDBD4060A}" dt="2021-12-02T22:17:00.110" v="2" actId="17853"/>
      <pc:docMkLst>
        <pc:docMk/>
      </pc:docMkLst>
      <pc:sldChg chg="del">
        <pc:chgData name="Katie Schmalkuche" userId="9c2e4afe-5a4a-40be-85fd-c36ff676cf70" providerId="ADAL" clId="{5CCC74EC-EA58-478D-98CF-7ABBDBD4060A}" dt="2021-12-02T22:16:52.506" v="0" actId="47"/>
        <pc:sldMkLst>
          <pc:docMk/>
          <pc:sldMk cId="935550080" sldId="261"/>
        </pc:sldMkLst>
      </pc:sldChg>
      <pc:sldChg chg="del">
        <pc:chgData name="Katie Schmalkuche" userId="9c2e4afe-5a4a-40be-85fd-c36ff676cf70" providerId="ADAL" clId="{5CCC74EC-EA58-478D-98CF-7ABBDBD4060A}" dt="2021-12-02T22:16:52.506" v="0" actId="47"/>
        <pc:sldMkLst>
          <pc:docMk/>
          <pc:sldMk cId="166818640" sldId="262"/>
        </pc:sldMkLst>
      </pc:sldChg>
      <pc:sldChg chg="del">
        <pc:chgData name="Katie Schmalkuche" userId="9c2e4afe-5a4a-40be-85fd-c36ff676cf70" providerId="ADAL" clId="{5CCC74EC-EA58-478D-98CF-7ABBDBD4060A}" dt="2021-12-02T22:16:52.506" v="0" actId="47"/>
        <pc:sldMkLst>
          <pc:docMk/>
          <pc:sldMk cId="3425591766" sldId="266"/>
        </pc:sldMkLst>
      </pc:sldChg>
      <pc:sldChg chg="del">
        <pc:chgData name="Katie Schmalkuche" userId="9c2e4afe-5a4a-40be-85fd-c36ff676cf70" providerId="ADAL" clId="{5CCC74EC-EA58-478D-98CF-7ABBDBD4060A}" dt="2021-12-02T22:16:52.506" v="0" actId="47"/>
        <pc:sldMkLst>
          <pc:docMk/>
          <pc:sldMk cId="4064300350" sldId="273"/>
        </pc:sldMkLst>
      </pc:sldChg>
      <pc:sldChg chg="del">
        <pc:chgData name="Katie Schmalkuche" userId="9c2e4afe-5a4a-40be-85fd-c36ff676cf70" providerId="ADAL" clId="{5CCC74EC-EA58-478D-98CF-7ABBDBD4060A}" dt="2021-12-02T22:16:57.586" v="1" actId="47"/>
        <pc:sldMkLst>
          <pc:docMk/>
          <pc:sldMk cId="1609355630" sldId="301"/>
        </pc:sldMkLst>
      </pc:sldChg>
      <pc:sldChg chg="del">
        <pc:chgData name="Katie Schmalkuche" userId="9c2e4afe-5a4a-40be-85fd-c36ff676cf70" providerId="ADAL" clId="{5CCC74EC-EA58-478D-98CF-7ABBDBD4060A}" dt="2021-12-02T22:16:57.586" v="1" actId="47"/>
        <pc:sldMkLst>
          <pc:docMk/>
          <pc:sldMk cId="2189129351" sldId="401"/>
        </pc:sldMkLst>
      </pc:sldChg>
      <pc:sldChg chg="del">
        <pc:chgData name="Katie Schmalkuche" userId="9c2e4afe-5a4a-40be-85fd-c36ff676cf70" providerId="ADAL" clId="{5CCC74EC-EA58-478D-98CF-7ABBDBD4060A}" dt="2021-12-02T22:16:57.586" v="1" actId="47"/>
        <pc:sldMkLst>
          <pc:docMk/>
          <pc:sldMk cId="1923337067" sldId="479"/>
        </pc:sldMkLst>
      </pc:sldChg>
      <pc:sldChg chg="del">
        <pc:chgData name="Katie Schmalkuche" userId="9c2e4afe-5a4a-40be-85fd-c36ff676cf70" providerId="ADAL" clId="{5CCC74EC-EA58-478D-98CF-7ABBDBD4060A}" dt="2021-12-02T22:16:57.586" v="1" actId="47"/>
        <pc:sldMkLst>
          <pc:docMk/>
          <pc:sldMk cId="3382349683" sldId="501"/>
        </pc:sldMkLst>
      </pc:sldChg>
      <pc:sldChg chg="del">
        <pc:chgData name="Katie Schmalkuche" userId="9c2e4afe-5a4a-40be-85fd-c36ff676cf70" providerId="ADAL" clId="{5CCC74EC-EA58-478D-98CF-7ABBDBD4060A}" dt="2021-12-02T22:16:57.586" v="1" actId="47"/>
        <pc:sldMkLst>
          <pc:docMk/>
          <pc:sldMk cId="585674999" sldId="502"/>
        </pc:sldMkLst>
      </pc:sldChg>
      <pc:sldChg chg="del">
        <pc:chgData name="Katie Schmalkuche" userId="9c2e4afe-5a4a-40be-85fd-c36ff676cf70" providerId="ADAL" clId="{5CCC74EC-EA58-478D-98CF-7ABBDBD4060A}" dt="2021-12-02T22:16:57.586" v="1" actId="47"/>
        <pc:sldMkLst>
          <pc:docMk/>
          <pc:sldMk cId="3262420257" sldId="503"/>
        </pc:sldMkLst>
      </pc:sldChg>
      <pc:sldChg chg="del">
        <pc:chgData name="Katie Schmalkuche" userId="9c2e4afe-5a4a-40be-85fd-c36ff676cf70" providerId="ADAL" clId="{5CCC74EC-EA58-478D-98CF-7ABBDBD4060A}" dt="2021-12-02T22:16:57.586" v="1" actId="47"/>
        <pc:sldMkLst>
          <pc:docMk/>
          <pc:sldMk cId="3504133694" sldId="4932"/>
        </pc:sldMkLst>
      </pc:sldChg>
      <pc:sldChg chg="del">
        <pc:chgData name="Katie Schmalkuche" userId="9c2e4afe-5a4a-40be-85fd-c36ff676cf70" providerId="ADAL" clId="{5CCC74EC-EA58-478D-98CF-7ABBDBD4060A}" dt="2021-12-02T22:16:57.586" v="1" actId="47"/>
        <pc:sldMkLst>
          <pc:docMk/>
          <pc:sldMk cId="1550069948" sldId="4955"/>
        </pc:sldMkLst>
      </pc:sldChg>
      <pc:sldChg chg="del">
        <pc:chgData name="Katie Schmalkuche" userId="9c2e4afe-5a4a-40be-85fd-c36ff676cf70" providerId="ADAL" clId="{5CCC74EC-EA58-478D-98CF-7ABBDBD4060A}" dt="2021-12-02T22:16:57.586" v="1" actId="47"/>
        <pc:sldMkLst>
          <pc:docMk/>
          <pc:sldMk cId="530641435" sldId="4970"/>
        </pc:sldMkLst>
      </pc:sldChg>
      <pc:sldChg chg="del">
        <pc:chgData name="Katie Schmalkuche" userId="9c2e4afe-5a4a-40be-85fd-c36ff676cf70" providerId="ADAL" clId="{5CCC74EC-EA58-478D-98CF-7ABBDBD4060A}" dt="2021-12-02T22:16:57.586" v="1" actId="47"/>
        <pc:sldMkLst>
          <pc:docMk/>
          <pc:sldMk cId="3934708716" sldId="4972"/>
        </pc:sldMkLst>
      </pc:sldChg>
      <pc:sldChg chg="del">
        <pc:chgData name="Katie Schmalkuche" userId="9c2e4afe-5a4a-40be-85fd-c36ff676cf70" providerId="ADAL" clId="{5CCC74EC-EA58-478D-98CF-7ABBDBD4060A}" dt="2021-12-02T22:16:52.506" v="0" actId="47"/>
        <pc:sldMkLst>
          <pc:docMk/>
          <pc:sldMk cId="2482793650" sldId="4977"/>
        </pc:sldMkLst>
      </pc:sldChg>
      <pc:sldChg chg="del">
        <pc:chgData name="Katie Schmalkuche" userId="9c2e4afe-5a4a-40be-85fd-c36ff676cf70" providerId="ADAL" clId="{5CCC74EC-EA58-478D-98CF-7ABBDBD4060A}" dt="2021-12-02T22:16:52.506" v="0" actId="47"/>
        <pc:sldMkLst>
          <pc:docMk/>
          <pc:sldMk cId="4262148778" sldId="2141411439"/>
        </pc:sldMkLst>
      </pc:sldChg>
      <pc:sldChg chg="del">
        <pc:chgData name="Katie Schmalkuche" userId="9c2e4afe-5a4a-40be-85fd-c36ff676cf70" providerId="ADAL" clId="{5CCC74EC-EA58-478D-98CF-7ABBDBD4060A}" dt="2021-12-02T22:16:57.586" v="1" actId="47"/>
        <pc:sldMkLst>
          <pc:docMk/>
          <pc:sldMk cId="775486699" sldId="2141411453"/>
        </pc:sldMkLst>
      </pc:sldChg>
      <pc:sldChg chg="del">
        <pc:chgData name="Katie Schmalkuche" userId="9c2e4afe-5a4a-40be-85fd-c36ff676cf70" providerId="ADAL" clId="{5CCC74EC-EA58-478D-98CF-7ABBDBD4060A}" dt="2021-12-02T22:16:57.586" v="1" actId="47"/>
        <pc:sldMkLst>
          <pc:docMk/>
          <pc:sldMk cId="1681331552" sldId="2141411458"/>
        </pc:sldMkLst>
      </pc:sldChg>
      <pc:sldChg chg="del">
        <pc:chgData name="Katie Schmalkuche" userId="9c2e4afe-5a4a-40be-85fd-c36ff676cf70" providerId="ADAL" clId="{5CCC74EC-EA58-478D-98CF-7ABBDBD4060A}" dt="2021-12-02T22:16:57.586" v="1" actId="47"/>
        <pc:sldMkLst>
          <pc:docMk/>
          <pc:sldMk cId="453250123" sldId="2141411461"/>
        </pc:sldMkLst>
      </pc:sldChg>
      <pc:sldChg chg="del">
        <pc:chgData name="Katie Schmalkuche" userId="9c2e4afe-5a4a-40be-85fd-c36ff676cf70" providerId="ADAL" clId="{5CCC74EC-EA58-478D-98CF-7ABBDBD4060A}" dt="2021-12-02T22:16:57.586" v="1" actId="47"/>
        <pc:sldMkLst>
          <pc:docMk/>
          <pc:sldMk cId="2032728696" sldId="2141411462"/>
        </pc:sldMkLst>
      </pc:sldChg>
      <pc:sldChg chg="del">
        <pc:chgData name="Katie Schmalkuche" userId="9c2e4afe-5a4a-40be-85fd-c36ff676cf70" providerId="ADAL" clId="{5CCC74EC-EA58-478D-98CF-7ABBDBD4060A}" dt="2021-12-02T22:16:57.586" v="1" actId="47"/>
        <pc:sldMkLst>
          <pc:docMk/>
          <pc:sldMk cId="586353669" sldId="2141411463"/>
        </pc:sldMkLst>
      </pc:sldChg>
      <pc:sldChg chg="del">
        <pc:chgData name="Katie Schmalkuche" userId="9c2e4afe-5a4a-40be-85fd-c36ff676cf70" providerId="ADAL" clId="{5CCC74EC-EA58-478D-98CF-7ABBDBD4060A}" dt="2021-12-02T22:16:57.586" v="1" actId="47"/>
        <pc:sldMkLst>
          <pc:docMk/>
          <pc:sldMk cId="2990786627" sldId="21414114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62FBAE2-62E3-4BA7-B72C-E61F40A650E6}" type="datetimeFigureOut">
              <a:rPr lang="en-US" smtClean="0"/>
              <a:t>12/2/2021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A3A9F5-9ADE-4929-816F-16D8DB7BF2CB}" type="slidenum">
              <a:rPr lang="en-US" smtClean="0"/>
              <a:t>‹#›</a:t>
            </a:fld>
            <a:endParaRPr lang="en-US"/>
          </a:p>
        </p:txBody>
      </p:sp>
    </p:spTree>
    <p:extLst>
      <p:ext uri="{BB962C8B-B14F-4D97-AF65-F5344CB8AC3E}">
        <p14:creationId xmlns:p14="http://schemas.microsoft.com/office/powerpoint/2010/main" val="1649682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BD72B10A-2312-4A62-9267-C7D3A9196FC3}" type="datetimeFigureOut">
              <a:rPr lang="en-US" smtClean="0"/>
              <a:pPr/>
              <a:t>12/2/2021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0E79F9C1-6A3C-4B55-8C89-00C0FB1E22C3}" type="slidenum">
              <a:rPr lang="en-US" smtClean="0"/>
              <a:pPr/>
              <a:t>‹#›</a:t>
            </a:fld>
            <a:endParaRPr lang="en-US"/>
          </a:p>
        </p:txBody>
      </p:sp>
    </p:spTree>
    <p:extLst>
      <p:ext uri="{BB962C8B-B14F-4D97-AF65-F5344CB8AC3E}">
        <p14:creationId xmlns:p14="http://schemas.microsoft.com/office/powerpoint/2010/main" val="272145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Site of care shifts are helping make patient care more accessible, convenient, and low-cost. But the lack of an ecosystem-wide strategy for the shift to “everywhere care” could lead to missed opportunities or unintended consequences. This session explored how value is created—and diminished—as a wide range of outpatient, virtual, and home-based care solutions fragment care delivery across many sites, “owners,” and touchpoints.</a:t>
            </a:r>
          </a:p>
          <a:p>
            <a:endParaRPr lang="en-US" dirty="0"/>
          </a:p>
        </p:txBody>
      </p:sp>
      <p:sp>
        <p:nvSpPr>
          <p:cNvPr id="4" name="Slide Number Placeholder 3"/>
          <p:cNvSpPr>
            <a:spLocks noGrp="1"/>
          </p:cNvSpPr>
          <p:nvPr>
            <p:ph type="sldNum" sz="quarter" idx="5"/>
          </p:nvPr>
        </p:nvSpPr>
        <p:spPr/>
        <p:txBody>
          <a:bodyPr/>
          <a:lstStyle/>
          <a:p>
            <a:fld id="{0E79F9C1-6A3C-4B55-8C89-00C0FB1E22C3}" type="slidenum">
              <a:rPr lang="en-US" smtClean="0"/>
              <a:pPr/>
              <a:t>1</a:t>
            </a:fld>
            <a:endParaRPr lang="en-US"/>
          </a:p>
        </p:txBody>
      </p:sp>
    </p:spTree>
    <p:extLst>
      <p:ext uri="{BB962C8B-B14F-4D97-AF65-F5344CB8AC3E}">
        <p14:creationId xmlns:p14="http://schemas.microsoft.com/office/powerpoint/2010/main" val="130573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8872" indent="-118872">
              <a:lnSpc>
                <a:spcPct val="120000"/>
              </a:lnSpc>
              <a:spcBef>
                <a:spcPts val="600"/>
              </a:spcBef>
              <a:buClr>
                <a:schemeClr val="accent6"/>
              </a:buClr>
              <a:buFont typeface="Arial" panose="020B0604020202020204" pitchFamily="34" charset="0"/>
              <a:buChar char="•"/>
            </a:pPr>
            <a:r>
              <a:rPr lang="en-US" sz="1200" dirty="0"/>
              <a:t>Historically, patients had a small network of providers and sites they went to for health care, in large part because the modalities by which patients could receive care were limited.</a:t>
            </a:r>
          </a:p>
          <a:p>
            <a:pPr marL="118872" indent="-118872">
              <a:lnSpc>
                <a:spcPct val="120000"/>
              </a:lnSpc>
              <a:spcBef>
                <a:spcPts val="600"/>
              </a:spcBef>
              <a:buClr>
                <a:schemeClr val="accent6"/>
              </a:buClr>
              <a:buFont typeface="Arial" panose="020B0604020202020204" pitchFamily="34" charset="0"/>
              <a:buChar char="•"/>
            </a:pPr>
            <a:r>
              <a:rPr lang="en-US" sz="1200" dirty="0"/>
              <a:t>As a result, patients often had a clear sense for where and who to go to for care.</a:t>
            </a:r>
          </a:p>
        </p:txBody>
      </p:sp>
      <p:sp>
        <p:nvSpPr>
          <p:cNvPr id="4" name="Slide Number Placeholder 3"/>
          <p:cNvSpPr>
            <a:spLocks noGrp="1"/>
          </p:cNvSpPr>
          <p:nvPr>
            <p:ph type="sldNum" sz="quarter" idx="5"/>
          </p:nvPr>
        </p:nvSpPr>
        <p:spPr/>
        <p:txBody>
          <a:bodyPr/>
          <a:lstStyle/>
          <a:p>
            <a:fld id="{0E79F9C1-6A3C-4B55-8C89-00C0FB1E22C3}" type="slidenum">
              <a:rPr lang="en-US" smtClean="0"/>
              <a:pPr/>
              <a:t>2</a:t>
            </a:fld>
            <a:endParaRPr lang="en-US"/>
          </a:p>
        </p:txBody>
      </p:sp>
    </p:spTree>
    <p:extLst>
      <p:ext uri="{BB962C8B-B14F-4D97-AF65-F5344CB8AC3E}">
        <p14:creationId xmlns:p14="http://schemas.microsoft.com/office/powerpoint/2010/main" val="4058381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8872" indent="-118872">
              <a:lnSpc>
                <a:spcPct val="120000"/>
              </a:lnSpc>
              <a:spcBef>
                <a:spcPts val="600"/>
              </a:spcBef>
              <a:buClr>
                <a:schemeClr val="accent6"/>
              </a:buClr>
              <a:buFont typeface="Arial" panose="020B0604020202020204" pitchFamily="34" charset="0"/>
              <a:buChar char="•"/>
            </a:pPr>
            <a:r>
              <a:rPr lang="en-US" sz="1200" dirty="0"/>
              <a:t>As a result of site of care shift, digital health growth, and innovation in diagnostics, health care is becoming a ubiquitous part of the lives of patients, who now have many ways in which they can interact with the health care system.</a:t>
            </a:r>
          </a:p>
          <a:p>
            <a:pPr marL="118872" indent="-118872">
              <a:lnSpc>
                <a:spcPct val="120000"/>
              </a:lnSpc>
              <a:spcBef>
                <a:spcPts val="600"/>
              </a:spcBef>
              <a:buClr>
                <a:schemeClr val="accent6"/>
              </a:buClr>
              <a:buFont typeface="Arial" panose="020B0604020202020204" pitchFamily="34" charset="0"/>
              <a:buChar char="•"/>
            </a:pPr>
            <a:r>
              <a:rPr lang="en-US" sz="1200" dirty="0"/>
              <a:t>This shift impacts patients not only by expanding the range of sites they may go to for care, but also by creating new touchpoints and changing who manages their care, which today could be a technology company. In the everywhere care model, more and new-in-kind entities have influence over patient care.</a:t>
            </a:r>
          </a:p>
        </p:txBody>
      </p:sp>
      <p:sp>
        <p:nvSpPr>
          <p:cNvPr id="4" name="Slide Number Placeholder 3"/>
          <p:cNvSpPr>
            <a:spLocks noGrp="1"/>
          </p:cNvSpPr>
          <p:nvPr>
            <p:ph type="sldNum" sz="quarter" idx="5"/>
          </p:nvPr>
        </p:nvSpPr>
        <p:spPr/>
        <p:txBody>
          <a:bodyPr/>
          <a:lstStyle/>
          <a:p>
            <a:fld id="{0E79F9C1-6A3C-4B55-8C89-00C0FB1E22C3}" type="slidenum">
              <a:rPr lang="en-US" smtClean="0"/>
              <a:pPr/>
              <a:t>3</a:t>
            </a:fld>
            <a:endParaRPr lang="en-US"/>
          </a:p>
        </p:txBody>
      </p:sp>
    </p:spTree>
    <p:extLst>
      <p:ext uri="{BB962C8B-B14F-4D97-AF65-F5344CB8AC3E}">
        <p14:creationId xmlns:p14="http://schemas.microsoft.com/office/powerpoint/2010/main" val="3272918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8872" indent="-118872">
              <a:lnSpc>
                <a:spcPct val="120000"/>
              </a:lnSpc>
              <a:spcBef>
                <a:spcPts val="600"/>
              </a:spcBef>
              <a:buClr>
                <a:schemeClr val="accent6"/>
              </a:buClr>
              <a:buFont typeface="Arial" panose="020B0604020202020204" pitchFamily="34" charset="0"/>
              <a:buChar char="•"/>
            </a:pPr>
            <a:r>
              <a:rPr lang="en-US" sz="1200" dirty="0"/>
              <a:t>While each specific innovation that is shifting us to “everywhere care” has a distinct benefit (e.g., greater access or lower cost to the patient), the ecosystem has focused little on the impact these shifts have in aggregate on patients.</a:t>
            </a:r>
          </a:p>
          <a:p>
            <a:pPr marL="118872" indent="-118872">
              <a:lnSpc>
                <a:spcPct val="120000"/>
              </a:lnSpc>
              <a:spcBef>
                <a:spcPts val="600"/>
              </a:spcBef>
              <a:buClr>
                <a:schemeClr val="accent6"/>
              </a:buClr>
              <a:buFont typeface="Arial" panose="020B0604020202020204" pitchFamily="34" charset="0"/>
              <a:buChar char="•"/>
            </a:pPr>
            <a:r>
              <a:rPr lang="en-US" sz="1200" dirty="0"/>
              <a:t>As a result, the ecosystem may be missing out on opportunities to drive greater value or unintended consequences that are eroding value—such as exacerbating care disparities or increasing friction in the patient experience.</a:t>
            </a:r>
          </a:p>
        </p:txBody>
      </p:sp>
      <p:sp>
        <p:nvSpPr>
          <p:cNvPr id="4" name="Slide Number Placeholder 3"/>
          <p:cNvSpPr>
            <a:spLocks noGrp="1"/>
          </p:cNvSpPr>
          <p:nvPr>
            <p:ph type="sldNum" sz="quarter" idx="5"/>
          </p:nvPr>
        </p:nvSpPr>
        <p:spPr/>
        <p:txBody>
          <a:bodyPr/>
          <a:lstStyle/>
          <a:p>
            <a:fld id="{0E79F9C1-6A3C-4B55-8C89-00C0FB1E22C3}" type="slidenum">
              <a:rPr lang="en-US" smtClean="0"/>
              <a:pPr/>
              <a:t>4</a:t>
            </a:fld>
            <a:endParaRPr lang="en-US"/>
          </a:p>
        </p:txBody>
      </p:sp>
    </p:spTree>
    <p:extLst>
      <p:ext uri="{BB962C8B-B14F-4D97-AF65-F5344CB8AC3E}">
        <p14:creationId xmlns:p14="http://schemas.microsoft.com/office/powerpoint/2010/main" val="4103774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8872" indent="-118872">
              <a:lnSpc>
                <a:spcPct val="120000"/>
              </a:lnSpc>
              <a:spcBef>
                <a:spcPts val="600"/>
              </a:spcBef>
              <a:buClr>
                <a:schemeClr val="accent6"/>
              </a:buClr>
              <a:buFont typeface="Arial" panose="020B0604020202020204" pitchFamily="34" charset="0"/>
              <a:buChar char="•"/>
            </a:pPr>
            <a:r>
              <a:rPr lang="en-US" sz="1200" dirty="0"/>
              <a:t>One potential consequence of the shift to everywhere care is that it is leading to a more fragmented care delivery model, which creates “friction” in the patient experience—consumers now must navigate an increasingly wide range of care options based on limited information of how to choose between care modalities.</a:t>
            </a:r>
          </a:p>
          <a:p>
            <a:pPr marL="118872" indent="-118872">
              <a:lnSpc>
                <a:spcPct val="120000"/>
              </a:lnSpc>
              <a:spcBef>
                <a:spcPts val="600"/>
              </a:spcBef>
              <a:buClr>
                <a:schemeClr val="accent6"/>
              </a:buClr>
              <a:buFont typeface="Arial" panose="020B0604020202020204" pitchFamily="34" charset="0"/>
              <a:buChar char="•"/>
            </a:pPr>
            <a:r>
              <a:rPr lang="en-US" sz="1200" dirty="0"/>
              <a:t>Because many of the innovations driving the shift to everywhere care are differentiated, independent solutions, care coordination becomes more challenging and increasingly falls upon the patient. Not only does this waste an opportunity to improve patient outcomes, but it also exposes patients to greater risk of falling through the cracks.</a:t>
            </a:r>
          </a:p>
          <a:p>
            <a:pPr marL="118872" indent="-118872">
              <a:lnSpc>
                <a:spcPct val="120000"/>
              </a:lnSpc>
              <a:spcBef>
                <a:spcPts val="600"/>
              </a:spcBef>
              <a:buClr>
                <a:schemeClr val="accent6"/>
              </a:buClr>
              <a:buFont typeface="Arial" panose="020B0604020202020204" pitchFamily="34" charset="0"/>
              <a:buChar char="•"/>
            </a:pPr>
            <a:r>
              <a:rPr lang="en-US" sz="1200" i="1" dirty="0"/>
              <a:t>Elephant-in-the-room:</a:t>
            </a:r>
            <a:r>
              <a:rPr lang="en-US" sz="1200" dirty="0"/>
              <a:t> Not all stakeholders agree that friction is bad—for example, payers may value some degree of friction in order to ensure appropriate utilization.</a:t>
            </a:r>
            <a:endParaRPr lang="en-US" sz="1200" i="1" dirty="0"/>
          </a:p>
        </p:txBody>
      </p:sp>
      <p:sp>
        <p:nvSpPr>
          <p:cNvPr id="4" name="Slide Number Placeholder 3"/>
          <p:cNvSpPr>
            <a:spLocks noGrp="1"/>
          </p:cNvSpPr>
          <p:nvPr>
            <p:ph type="sldNum" sz="quarter" idx="5"/>
          </p:nvPr>
        </p:nvSpPr>
        <p:spPr/>
        <p:txBody>
          <a:bodyPr/>
          <a:lstStyle/>
          <a:p>
            <a:fld id="{0E79F9C1-6A3C-4B55-8C89-00C0FB1E22C3}" type="slidenum">
              <a:rPr lang="en-US" smtClean="0"/>
              <a:pPr/>
              <a:t>5</a:t>
            </a:fld>
            <a:endParaRPr lang="en-US"/>
          </a:p>
        </p:txBody>
      </p:sp>
    </p:spTree>
    <p:extLst>
      <p:ext uri="{BB962C8B-B14F-4D97-AF65-F5344CB8AC3E}">
        <p14:creationId xmlns:p14="http://schemas.microsoft.com/office/powerpoint/2010/main" val="4263527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8872" indent="-118872">
              <a:lnSpc>
                <a:spcPct val="120000"/>
              </a:lnSpc>
              <a:spcBef>
                <a:spcPts val="600"/>
              </a:spcBef>
              <a:buClr>
                <a:schemeClr val="accent6"/>
              </a:buClr>
              <a:buFont typeface="Arial" panose="020B0604020202020204" pitchFamily="34" charset="0"/>
              <a:buChar char="•"/>
            </a:pPr>
            <a:r>
              <a:rPr lang="en-US" sz="1200" dirty="0"/>
              <a:t>The shift to everywhere care may also have the unintended consequence of exacerbating care disparities, as many patients lack access to novel care delivery options from which other patients are benefitting.</a:t>
            </a:r>
          </a:p>
          <a:p>
            <a:pPr marL="118872" indent="-118872">
              <a:lnSpc>
                <a:spcPct val="120000"/>
              </a:lnSpc>
              <a:spcBef>
                <a:spcPts val="600"/>
              </a:spcBef>
              <a:buClr>
                <a:schemeClr val="accent6"/>
              </a:buClr>
              <a:buFont typeface="Arial" panose="020B0604020202020204" pitchFamily="34" charset="0"/>
              <a:buChar char="•"/>
            </a:pPr>
            <a:r>
              <a:rPr lang="en-US" sz="1200" dirty="0"/>
              <a:t>The fault line in access can take many forms, including geographic location, ownership of technology, digital literacy, and financial means. In many cases, demographic factors like race, ethnicity and gender intersect with these barriers to access in ways that perpetuate legacy barriers to health equity.</a:t>
            </a:r>
          </a:p>
          <a:p>
            <a:pPr marL="118872" indent="-118872">
              <a:lnSpc>
                <a:spcPct val="120000"/>
              </a:lnSpc>
              <a:spcBef>
                <a:spcPts val="600"/>
              </a:spcBef>
              <a:buClr>
                <a:schemeClr val="accent6"/>
              </a:buClr>
              <a:buFont typeface="Arial" panose="020B0604020202020204" pitchFamily="34" charset="0"/>
              <a:buChar char="•"/>
            </a:pPr>
            <a:r>
              <a:rPr lang="en-US" sz="1200" dirty="0"/>
              <a:t>As we design the innovations that are fueling everywhere care, we must be mindful of those patients that are intrinsically excluded by the product and care model design choices we make.</a:t>
            </a:r>
          </a:p>
        </p:txBody>
      </p:sp>
      <p:sp>
        <p:nvSpPr>
          <p:cNvPr id="4" name="Slide Number Placeholder 3"/>
          <p:cNvSpPr>
            <a:spLocks noGrp="1"/>
          </p:cNvSpPr>
          <p:nvPr>
            <p:ph type="sldNum" sz="quarter" idx="5"/>
          </p:nvPr>
        </p:nvSpPr>
        <p:spPr/>
        <p:txBody>
          <a:bodyPr/>
          <a:lstStyle/>
          <a:p>
            <a:fld id="{0E79F9C1-6A3C-4B55-8C89-00C0FB1E22C3}" type="slidenum">
              <a:rPr lang="en-US" smtClean="0"/>
              <a:pPr/>
              <a:t>6</a:t>
            </a:fld>
            <a:endParaRPr lang="en-US"/>
          </a:p>
        </p:txBody>
      </p:sp>
    </p:spTree>
    <p:extLst>
      <p:ext uri="{BB962C8B-B14F-4D97-AF65-F5344CB8AC3E}">
        <p14:creationId xmlns:p14="http://schemas.microsoft.com/office/powerpoint/2010/main" val="34950196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hyperlink" Target="http://www.advisory.com/"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spTree>
      <p:nvGrpSpPr>
        <p:cNvPr id="1" name=""/>
        <p:cNvGrpSpPr/>
        <p:nvPr/>
      </p:nvGrpSpPr>
      <p:grpSpPr>
        <a:xfrm>
          <a:off x="0" y="0"/>
          <a:ext cx="0" cy="0"/>
          <a:chOff x="0" y="0"/>
          <a:chExt cx="0" cy="0"/>
        </a:xfrm>
      </p:grpSpPr>
      <p:sp>
        <p:nvSpPr>
          <p:cNvPr id="14" name="Rectangle 13"/>
          <p:cNvSpPr/>
          <p:nvPr userDrawn="1"/>
        </p:nvSpPr>
        <p:spPr bwMode="gray">
          <a:xfrm>
            <a:off x="0" y="634575"/>
            <a:ext cx="4556043" cy="6223427"/>
          </a:xfrm>
          <a:prstGeom prst="rect">
            <a:avLst/>
          </a:prstGeom>
          <a:solidFill>
            <a:schemeClr val="tx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0677" tIns="65339" rIns="130677" bIns="65339" numCol="1" spcCol="0" rtlCol="0" fromWordArt="0" anchor="t" anchorCtr="0" forceAA="0" compatLnSpc="1">
            <a:prstTxWarp prst="textNoShape">
              <a:avLst/>
            </a:prstTxWarp>
            <a:noAutofit/>
          </a:bodyPr>
          <a:lstStyle/>
          <a:p>
            <a:pPr algn="ctr">
              <a:spcBef>
                <a:spcPts val="714"/>
              </a:spcBef>
            </a:pPr>
            <a:endParaRPr lang="en-US" sz="1429">
              <a:solidFill>
                <a:schemeClr val="bg1"/>
              </a:solidFill>
            </a:endParaRPr>
          </a:p>
        </p:txBody>
      </p:sp>
      <p:sp>
        <p:nvSpPr>
          <p:cNvPr id="15" name="TextBox 14"/>
          <p:cNvSpPr txBox="1"/>
          <p:nvPr userDrawn="1"/>
        </p:nvSpPr>
        <p:spPr bwMode="gray">
          <a:xfrm>
            <a:off x="921382" y="2197121"/>
            <a:ext cx="2955859" cy="989823"/>
          </a:xfrm>
          <a:prstGeom prst="rect">
            <a:avLst/>
          </a:prstGeom>
          <a:noFill/>
        </p:spPr>
        <p:txBody>
          <a:bodyPr wrap="square" lIns="0" tIns="0" rIns="0" bIns="0" rtlCol="0">
            <a:spAutoFit/>
          </a:bodyPr>
          <a:lstStyle/>
          <a:p>
            <a:pPr algn="l">
              <a:spcBef>
                <a:spcPts val="714"/>
              </a:spcBef>
            </a:pPr>
            <a:r>
              <a:rPr lang="en-US" sz="3573" b="1">
                <a:solidFill>
                  <a:schemeClr val="bg1"/>
                </a:solidFill>
              </a:rPr>
              <a:t>16:9</a:t>
            </a:r>
            <a:br>
              <a:rPr lang="en-US" sz="3573" b="1">
                <a:solidFill>
                  <a:schemeClr val="bg1"/>
                </a:solidFill>
              </a:rPr>
            </a:br>
            <a:r>
              <a:rPr lang="en-US" sz="2859" b="0">
                <a:solidFill>
                  <a:schemeClr val="bg1"/>
                </a:solidFill>
              </a:rPr>
              <a:t>projection</a:t>
            </a:r>
          </a:p>
        </p:txBody>
      </p:sp>
      <p:cxnSp>
        <p:nvCxnSpPr>
          <p:cNvPr id="16" name="Straight Connector 15"/>
          <p:cNvCxnSpPr/>
          <p:nvPr userDrawn="1"/>
        </p:nvCxnSpPr>
        <p:spPr bwMode="white">
          <a:xfrm>
            <a:off x="931897" y="3437853"/>
            <a:ext cx="3147351"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userDrawn="1"/>
        </p:nvSpPr>
        <p:spPr bwMode="gray">
          <a:xfrm>
            <a:off x="931897" y="3549730"/>
            <a:ext cx="3147351" cy="241733"/>
          </a:xfrm>
          <a:prstGeom prst="rect">
            <a:avLst/>
          </a:prstGeom>
          <a:noFill/>
        </p:spPr>
        <p:txBody>
          <a:bodyPr wrap="square" lIns="0" tIns="0" rIns="0" bIns="0" rtlCol="0">
            <a:spAutoFit/>
          </a:bodyPr>
          <a:lstStyle/>
          <a:p>
            <a:pPr>
              <a:spcBef>
                <a:spcPts val="714"/>
              </a:spcBef>
            </a:pPr>
            <a:r>
              <a:rPr lang="pt-BR" sz="1571">
                <a:solidFill>
                  <a:schemeClr val="bg1"/>
                </a:solidFill>
              </a:rPr>
              <a:t>All projected presentations:</a:t>
            </a:r>
          </a:p>
        </p:txBody>
      </p:sp>
      <p:sp>
        <p:nvSpPr>
          <p:cNvPr id="18" name="TextBox 17"/>
          <p:cNvSpPr txBox="1"/>
          <p:nvPr userDrawn="1"/>
        </p:nvSpPr>
        <p:spPr bwMode="gray">
          <a:xfrm>
            <a:off x="1195101" y="3984318"/>
            <a:ext cx="1921913" cy="1149033"/>
          </a:xfrm>
          <a:prstGeom prst="rect">
            <a:avLst/>
          </a:prstGeom>
          <a:noFill/>
        </p:spPr>
        <p:txBody>
          <a:bodyPr wrap="square" lIns="0" tIns="0" rIns="0" bIns="0" rtlCol="0">
            <a:spAutoFit/>
          </a:bodyPr>
          <a:lstStyle/>
          <a:p>
            <a:pPr marL="161086" indent="-161086">
              <a:spcBef>
                <a:spcPts val="714"/>
              </a:spcBef>
              <a:buFont typeface="Arial" panose="020B0604020202020204" pitchFamily="34" charset="0"/>
              <a:buChar char="•"/>
            </a:pPr>
            <a:r>
              <a:rPr lang="en-US" sz="1429">
                <a:solidFill>
                  <a:schemeClr val="bg1"/>
                </a:solidFill>
              </a:rPr>
              <a:t>National meetings</a:t>
            </a:r>
          </a:p>
          <a:p>
            <a:pPr marL="161086" indent="-161086">
              <a:spcBef>
                <a:spcPts val="714"/>
              </a:spcBef>
              <a:buFont typeface="Arial" panose="020B0604020202020204" pitchFamily="34" charset="0"/>
              <a:buChar char="•"/>
            </a:pPr>
            <a:r>
              <a:rPr lang="en-US" sz="1429">
                <a:solidFill>
                  <a:schemeClr val="bg1"/>
                </a:solidFill>
              </a:rPr>
              <a:t>Webinars</a:t>
            </a:r>
          </a:p>
          <a:p>
            <a:pPr marL="161086" indent="-161086">
              <a:spcBef>
                <a:spcPts val="714"/>
              </a:spcBef>
              <a:buFont typeface="Arial" panose="020B0604020202020204" pitchFamily="34" charset="0"/>
              <a:buChar char="•"/>
            </a:pPr>
            <a:r>
              <a:rPr lang="en-US" sz="1429" err="1">
                <a:solidFill>
                  <a:schemeClr val="bg1"/>
                </a:solidFill>
              </a:rPr>
              <a:t>Onsites</a:t>
            </a:r>
            <a:endParaRPr lang="en-US" sz="1429">
              <a:solidFill>
                <a:schemeClr val="bg1"/>
              </a:solidFill>
            </a:endParaRPr>
          </a:p>
          <a:p>
            <a:pPr marL="161086" indent="-161086">
              <a:spcBef>
                <a:spcPts val="714"/>
              </a:spcBef>
              <a:buFont typeface="Arial" panose="020B0604020202020204" pitchFamily="34" charset="0"/>
              <a:buChar char="•"/>
            </a:pPr>
            <a:r>
              <a:rPr lang="en-US" sz="1429">
                <a:solidFill>
                  <a:schemeClr val="bg1"/>
                </a:solidFill>
              </a:rPr>
              <a:t>Conferences</a:t>
            </a:r>
          </a:p>
        </p:txBody>
      </p:sp>
      <p:sp>
        <p:nvSpPr>
          <p:cNvPr id="19" name="Rectangle 18"/>
          <p:cNvSpPr/>
          <p:nvPr userDrawn="1"/>
        </p:nvSpPr>
        <p:spPr bwMode="gray">
          <a:xfrm>
            <a:off x="0" y="876161"/>
            <a:ext cx="3877240" cy="1071016"/>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0677" tIns="65339" rIns="130677" bIns="65339" numCol="1" spcCol="0" rtlCol="0" fromWordArt="0" anchor="t" anchorCtr="0" forceAA="0" compatLnSpc="1">
            <a:prstTxWarp prst="textNoShape">
              <a:avLst/>
            </a:prstTxWarp>
            <a:noAutofit/>
          </a:bodyPr>
          <a:lstStyle/>
          <a:p>
            <a:pPr algn="ctr">
              <a:spcBef>
                <a:spcPts val="714"/>
              </a:spcBef>
            </a:pPr>
            <a:endParaRPr lang="en-US" sz="1429">
              <a:solidFill>
                <a:schemeClr val="bg1"/>
              </a:solidFill>
            </a:endParaRP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753692" y="965235"/>
            <a:ext cx="2363319" cy="901227"/>
          </a:xfrm>
          <a:prstGeom prst="rect">
            <a:avLst/>
          </a:prstGeom>
        </p:spPr>
      </p:pic>
      <p:sp>
        <p:nvSpPr>
          <p:cNvPr id="23" name="Rectangle 22"/>
          <p:cNvSpPr/>
          <p:nvPr userDrawn="1"/>
        </p:nvSpPr>
        <p:spPr bwMode="gray">
          <a:xfrm>
            <a:off x="-1" y="0"/>
            <a:ext cx="12192000" cy="574266"/>
          </a:xfrm>
          <a:prstGeom prst="rect">
            <a:avLst/>
          </a:prstGeom>
          <a:solidFill>
            <a:srgbClr val="00AEA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0677" tIns="65339" rIns="130677" bIns="65339" numCol="1" spcCol="0" rtlCol="0" fromWordArt="0" anchor="ctr" anchorCtr="0" forceAA="0" compatLnSpc="1">
            <a:prstTxWarp prst="textNoShape">
              <a:avLst/>
            </a:prstTxWarp>
            <a:noAutofit/>
          </a:bodyPr>
          <a:lstStyle/>
          <a:p>
            <a:pPr algn="l">
              <a:spcBef>
                <a:spcPts val="714"/>
              </a:spcBef>
            </a:pPr>
            <a:r>
              <a:rPr lang="en-US" sz="1714" b="1">
                <a:solidFill>
                  <a:schemeClr val="bg1"/>
                </a:solidFill>
              </a:rPr>
              <a:t>DELETE SLIDE AFTER READING | 2020</a:t>
            </a:r>
            <a:r>
              <a:rPr lang="en-US" sz="1714" b="1" baseline="0">
                <a:solidFill>
                  <a:schemeClr val="bg1"/>
                </a:solidFill>
              </a:rPr>
              <a:t> template edition</a:t>
            </a:r>
            <a:endParaRPr lang="en-US" sz="1714" b="1">
              <a:solidFill>
                <a:schemeClr val="bg1"/>
              </a:solidFill>
            </a:endParaRPr>
          </a:p>
        </p:txBody>
      </p:sp>
      <p:pic>
        <p:nvPicPr>
          <p:cNvPr id="13" name="Picture 12" descr="Graphical user interface, website&#10;&#10;Description automatically generated">
            <a:extLst>
              <a:ext uri="{FF2B5EF4-FFF2-40B4-BE49-F238E27FC236}">
                <a16:creationId xmlns:a16="http://schemas.microsoft.com/office/drawing/2014/main" id="{8850B7B2-27DB-40B6-9A54-AEE7AB4A83C2}"/>
              </a:ext>
            </a:extLst>
          </p:cNvPr>
          <p:cNvPicPr>
            <a:picLocks noChangeAspect="1"/>
          </p:cNvPicPr>
          <p:nvPr userDrawn="1"/>
        </p:nvPicPr>
        <p:blipFill>
          <a:blip r:embed="rId3"/>
          <a:stretch>
            <a:fillRect/>
          </a:stretch>
        </p:blipFill>
        <p:spPr>
          <a:xfrm>
            <a:off x="5109299" y="873901"/>
            <a:ext cx="6469926" cy="3636262"/>
          </a:xfrm>
          <a:prstGeom prst="rect">
            <a:avLst/>
          </a:prstGeom>
        </p:spPr>
      </p:pic>
      <p:sp>
        <p:nvSpPr>
          <p:cNvPr id="32" name="Rectangle 31">
            <a:extLst>
              <a:ext uri="{FF2B5EF4-FFF2-40B4-BE49-F238E27FC236}">
                <a16:creationId xmlns:a16="http://schemas.microsoft.com/office/drawing/2014/main" id="{DE6C2B85-E83D-4E0F-A467-31F0532908C4}"/>
              </a:ext>
            </a:extLst>
          </p:cNvPr>
          <p:cNvSpPr/>
          <p:nvPr userDrawn="1"/>
        </p:nvSpPr>
        <p:spPr bwMode="gray">
          <a:xfrm>
            <a:off x="5109299" y="4713205"/>
            <a:ext cx="6037217" cy="1890403"/>
          </a:xfrm>
          <a:prstGeom prst="rect">
            <a:avLst/>
          </a:prstGeom>
          <a:solidFill>
            <a:srgbClr val="00A253"/>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33" name="Rectangle 32">
            <a:extLst>
              <a:ext uri="{FF2B5EF4-FFF2-40B4-BE49-F238E27FC236}">
                <a16:creationId xmlns:a16="http://schemas.microsoft.com/office/drawing/2014/main" id="{4DBC27F3-86D2-4C3A-9729-D6207D797ACE}"/>
              </a:ext>
            </a:extLst>
          </p:cNvPr>
          <p:cNvSpPr/>
          <p:nvPr userDrawn="1"/>
        </p:nvSpPr>
        <p:spPr bwMode="gray">
          <a:xfrm>
            <a:off x="5268289" y="5196281"/>
            <a:ext cx="2863478" cy="1255975"/>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34" name="TextBox 33">
            <a:extLst>
              <a:ext uri="{FF2B5EF4-FFF2-40B4-BE49-F238E27FC236}">
                <a16:creationId xmlns:a16="http://schemas.microsoft.com/office/drawing/2014/main" id="{4A11B187-88BE-4AA1-A17B-5DFF7C5A0206}"/>
              </a:ext>
            </a:extLst>
          </p:cNvPr>
          <p:cNvSpPr txBox="1"/>
          <p:nvPr userDrawn="1"/>
        </p:nvSpPr>
        <p:spPr>
          <a:xfrm>
            <a:off x="5268291" y="4839202"/>
            <a:ext cx="3284372" cy="203779"/>
          </a:xfrm>
          <a:prstGeom prst="rect">
            <a:avLst/>
          </a:prstGeom>
          <a:noFill/>
        </p:spPr>
        <p:txBody>
          <a:bodyPr wrap="square" lIns="0" tIns="0" rIns="0" bIns="0" rtlCol="0">
            <a:noAutofit/>
          </a:bodyPr>
          <a:lstStyle/>
          <a:p>
            <a:pPr>
              <a:spcBef>
                <a:spcPts val="500"/>
              </a:spcBef>
            </a:pPr>
            <a:r>
              <a:rPr lang="en-US" sz="1600" b="1">
                <a:solidFill>
                  <a:schemeClr val="bg1"/>
                </a:solidFill>
              </a:rPr>
              <a:t>Full projection GLG</a:t>
            </a:r>
          </a:p>
        </p:txBody>
      </p:sp>
      <p:sp>
        <p:nvSpPr>
          <p:cNvPr id="35" name="Text Box 4">
            <a:extLst>
              <a:ext uri="{FF2B5EF4-FFF2-40B4-BE49-F238E27FC236}">
                <a16:creationId xmlns:a16="http://schemas.microsoft.com/office/drawing/2014/main" id="{376BD0C0-FCE4-4F74-823B-AAB4093EA3E3}"/>
              </a:ext>
            </a:extLst>
          </p:cNvPr>
          <p:cNvSpPr txBox="1">
            <a:spLocks noChangeArrowheads="1"/>
          </p:cNvSpPr>
          <p:nvPr userDrawn="1"/>
        </p:nvSpPr>
        <p:spPr bwMode="gray">
          <a:xfrm>
            <a:off x="5444525" y="6101198"/>
            <a:ext cx="257640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a:spcBef>
                <a:spcPts val="600"/>
              </a:spcBef>
            </a:pPr>
            <a:r>
              <a:rPr lang="en-US" sz="1000"/>
              <a:t>Select the following file: </a:t>
            </a:r>
            <a:r>
              <a:rPr lang="en-US" sz="1000" b="1"/>
              <a:t>ab1 projection </a:t>
            </a:r>
            <a:r>
              <a:rPr lang="en-US" sz="1000" b="1" err="1"/>
              <a:t>glg</a:t>
            </a:r>
            <a:endParaRPr lang="en-US" sz="1000"/>
          </a:p>
        </p:txBody>
      </p:sp>
      <p:sp>
        <p:nvSpPr>
          <p:cNvPr id="36" name="Text Box 4">
            <a:extLst>
              <a:ext uri="{FF2B5EF4-FFF2-40B4-BE49-F238E27FC236}">
                <a16:creationId xmlns:a16="http://schemas.microsoft.com/office/drawing/2014/main" id="{44980990-4FB9-4346-A6D4-D07076962288}"/>
              </a:ext>
            </a:extLst>
          </p:cNvPr>
          <p:cNvSpPr txBox="1">
            <a:spLocks noChangeArrowheads="1"/>
          </p:cNvSpPr>
          <p:nvPr userDrawn="1"/>
        </p:nvSpPr>
        <p:spPr bwMode="gray">
          <a:xfrm>
            <a:off x="5444527" y="5526058"/>
            <a:ext cx="2418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a:spcBef>
                <a:spcPts val="600"/>
              </a:spcBef>
            </a:pPr>
            <a:r>
              <a:rPr lang="en-US" sz="1200"/>
              <a:t>L:\public\share\ABC Templates and Resources\AB Template Suite</a:t>
            </a:r>
          </a:p>
        </p:txBody>
      </p:sp>
      <p:sp>
        <p:nvSpPr>
          <p:cNvPr id="37" name="TextBox 36">
            <a:extLst>
              <a:ext uri="{FF2B5EF4-FFF2-40B4-BE49-F238E27FC236}">
                <a16:creationId xmlns:a16="http://schemas.microsoft.com/office/drawing/2014/main" id="{B8DCB5DA-222A-404F-80C5-D97967001EB4}"/>
              </a:ext>
            </a:extLst>
          </p:cNvPr>
          <p:cNvSpPr txBox="1"/>
          <p:nvPr userDrawn="1"/>
        </p:nvSpPr>
        <p:spPr>
          <a:xfrm>
            <a:off x="5444525" y="5300968"/>
            <a:ext cx="1759463" cy="233614"/>
          </a:xfrm>
          <a:prstGeom prst="rect">
            <a:avLst/>
          </a:prstGeom>
          <a:noFill/>
        </p:spPr>
        <p:txBody>
          <a:bodyPr wrap="square" lIns="0" tIns="0" rIns="0" bIns="0" rtlCol="0">
            <a:noAutofit/>
          </a:bodyPr>
          <a:lstStyle/>
          <a:p>
            <a:pPr>
              <a:spcBef>
                <a:spcPts val="500"/>
              </a:spcBef>
            </a:pPr>
            <a:r>
              <a:rPr lang="en-US" sz="1200" b="1"/>
              <a:t>Access on Teams or at:</a:t>
            </a:r>
          </a:p>
        </p:txBody>
      </p:sp>
      <p:sp>
        <p:nvSpPr>
          <p:cNvPr id="38" name="TextBox 37">
            <a:extLst>
              <a:ext uri="{FF2B5EF4-FFF2-40B4-BE49-F238E27FC236}">
                <a16:creationId xmlns:a16="http://schemas.microsoft.com/office/drawing/2014/main" id="{8732A721-A9D1-438B-8F7B-1970553C79BC}"/>
              </a:ext>
            </a:extLst>
          </p:cNvPr>
          <p:cNvSpPr txBox="1"/>
          <p:nvPr userDrawn="1"/>
        </p:nvSpPr>
        <p:spPr>
          <a:xfrm>
            <a:off x="8317043" y="5182040"/>
            <a:ext cx="1206863" cy="188758"/>
          </a:xfrm>
          <a:prstGeom prst="rect">
            <a:avLst/>
          </a:prstGeom>
          <a:noFill/>
        </p:spPr>
        <p:txBody>
          <a:bodyPr wrap="square" lIns="0" tIns="0" rIns="0" bIns="0" rtlCol="0">
            <a:noAutofit/>
          </a:bodyPr>
          <a:lstStyle/>
          <a:p>
            <a:pPr>
              <a:spcBef>
                <a:spcPts val="500"/>
              </a:spcBef>
            </a:pPr>
            <a:r>
              <a:rPr lang="en-US" sz="1100" b="1">
                <a:solidFill>
                  <a:schemeClr val="bg1"/>
                </a:solidFill>
              </a:rPr>
              <a:t>Benefits include:</a:t>
            </a:r>
          </a:p>
        </p:txBody>
      </p:sp>
      <p:sp>
        <p:nvSpPr>
          <p:cNvPr id="39" name="TextBox 38">
            <a:extLst>
              <a:ext uri="{FF2B5EF4-FFF2-40B4-BE49-F238E27FC236}">
                <a16:creationId xmlns:a16="http://schemas.microsoft.com/office/drawing/2014/main" id="{9EE59B4B-6394-43FE-99C8-04132BB1A4FD}"/>
              </a:ext>
            </a:extLst>
          </p:cNvPr>
          <p:cNvSpPr txBox="1"/>
          <p:nvPr userDrawn="1"/>
        </p:nvSpPr>
        <p:spPr>
          <a:xfrm>
            <a:off x="8317043" y="5420161"/>
            <a:ext cx="1420619" cy="627502"/>
          </a:xfrm>
          <a:prstGeom prst="rect">
            <a:avLst/>
          </a:prstGeom>
          <a:noFill/>
        </p:spPr>
        <p:txBody>
          <a:bodyPr wrap="square" lIns="0" tIns="0" rIns="0" bIns="0" rtlCol="0">
            <a:noAutofit/>
          </a:bodyPr>
          <a:lstStyle/>
          <a:p>
            <a:pPr marL="114300" indent="-114300">
              <a:spcBef>
                <a:spcPts val="500"/>
              </a:spcBef>
              <a:buFont typeface="Arial" panose="020B0604020202020204" pitchFamily="34" charset="0"/>
              <a:buChar char="•"/>
            </a:pPr>
            <a:r>
              <a:rPr lang="en-US" sz="1000">
                <a:solidFill>
                  <a:schemeClr val="bg1"/>
                </a:solidFill>
              </a:rPr>
              <a:t>Default layouts</a:t>
            </a:r>
          </a:p>
          <a:p>
            <a:pPr marL="114300" indent="-114300">
              <a:spcBef>
                <a:spcPts val="500"/>
              </a:spcBef>
              <a:buFont typeface="Arial" panose="020B0604020202020204" pitchFamily="34" charset="0"/>
              <a:buChar char="•"/>
            </a:pPr>
            <a:r>
              <a:rPr lang="en-US" sz="1000">
                <a:solidFill>
                  <a:schemeClr val="bg1"/>
                </a:solidFill>
              </a:rPr>
              <a:t>Impact layouts</a:t>
            </a:r>
          </a:p>
          <a:p>
            <a:pPr marL="114300" indent="-114300">
              <a:spcBef>
                <a:spcPts val="500"/>
              </a:spcBef>
              <a:buFont typeface="Arial" panose="020B0604020202020204" pitchFamily="34" charset="0"/>
              <a:buChar char="•"/>
            </a:pPr>
            <a:r>
              <a:rPr lang="en-US" sz="1000">
                <a:solidFill>
                  <a:schemeClr val="bg1"/>
                </a:solidFill>
              </a:rPr>
              <a:t>Graphical objects</a:t>
            </a:r>
          </a:p>
        </p:txBody>
      </p:sp>
      <p:sp>
        <p:nvSpPr>
          <p:cNvPr id="40" name="TextBox 39">
            <a:extLst>
              <a:ext uri="{FF2B5EF4-FFF2-40B4-BE49-F238E27FC236}">
                <a16:creationId xmlns:a16="http://schemas.microsoft.com/office/drawing/2014/main" id="{D8F3C44A-8158-4660-B67A-AB39C496DE77}"/>
              </a:ext>
            </a:extLst>
          </p:cNvPr>
          <p:cNvSpPr txBox="1"/>
          <p:nvPr userDrawn="1"/>
        </p:nvSpPr>
        <p:spPr>
          <a:xfrm>
            <a:off x="9676678" y="5420161"/>
            <a:ext cx="1420619" cy="627502"/>
          </a:xfrm>
          <a:prstGeom prst="rect">
            <a:avLst/>
          </a:prstGeom>
          <a:noFill/>
        </p:spPr>
        <p:txBody>
          <a:bodyPr wrap="square" lIns="0" tIns="0" rIns="0" bIns="0" rtlCol="0">
            <a:noAutofit/>
          </a:bodyPr>
          <a:lstStyle/>
          <a:p>
            <a:pPr marL="114300" indent="-114300">
              <a:spcBef>
                <a:spcPts val="500"/>
              </a:spcBef>
              <a:buFont typeface="Arial" panose="020B0604020202020204" pitchFamily="34" charset="0"/>
              <a:buChar char="•"/>
            </a:pPr>
            <a:r>
              <a:rPr lang="en-US" sz="1000">
                <a:solidFill>
                  <a:schemeClr val="bg1"/>
                </a:solidFill>
              </a:rPr>
              <a:t>Design guidelines</a:t>
            </a:r>
          </a:p>
          <a:p>
            <a:pPr marL="114300" indent="-114300">
              <a:spcBef>
                <a:spcPts val="500"/>
              </a:spcBef>
              <a:buFont typeface="Arial" panose="020B0604020202020204" pitchFamily="34" charset="0"/>
              <a:buChar char="•"/>
            </a:pPr>
            <a:r>
              <a:rPr lang="en-US" sz="1000">
                <a:solidFill>
                  <a:schemeClr val="bg1"/>
                </a:solidFill>
              </a:rPr>
              <a:t>Photography layouts</a:t>
            </a:r>
          </a:p>
          <a:p>
            <a:pPr marL="114300" indent="-114300">
              <a:spcBef>
                <a:spcPts val="500"/>
              </a:spcBef>
              <a:buFont typeface="Arial" panose="020B0604020202020204" pitchFamily="34" charset="0"/>
              <a:buChar char="•"/>
            </a:pPr>
            <a:r>
              <a:rPr lang="en-US" sz="1000">
                <a:solidFill>
                  <a:schemeClr val="bg1"/>
                </a:solidFill>
              </a:rPr>
              <a:t>High-end design</a:t>
            </a:r>
          </a:p>
        </p:txBody>
      </p:sp>
    </p:spTree>
    <p:extLst>
      <p:ext uri="{BB962C8B-B14F-4D97-AF65-F5344CB8AC3E}">
        <p14:creationId xmlns:p14="http://schemas.microsoft.com/office/powerpoint/2010/main" val="221986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resentation End">
    <p:bg bwMode="gray">
      <p:bgPr>
        <a:solidFill>
          <a:schemeClr val="tx1"/>
        </a:solidFill>
        <a:effectLst/>
      </p:bgPr>
    </p:bg>
    <p:spTree>
      <p:nvGrpSpPr>
        <p:cNvPr id="1" name=""/>
        <p:cNvGrpSpPr/>
        <p:nvPr/>
      </p:nvGrpSpPr>
      <p:grpSpPr>
        <a:xfrm>
          <a:off x="0" y="0"/>
          <a:ext cx="0" cy="0"/>
          <a:chOff x="0" y="0"/>
          <a:chExt cx="0" cy="0"/>
        </a:xfrm>
      </p:grpSpPr>
      <p:sp>
        <p:nvSpPr>
          <p:cNvPr id="8" name="Parallelogram 7">
            <a:extLst>
              <a:ext uri="{C183D7F6-B498-43B3-948B-1728B52AA6E4}">
                <adec:decorative xmlns:adec="http://schemas.microsoft.com/office/drawing/2017/decorative" val="1"/>
              </a:ext>
            </a:extLst>
          </p:cNvPr>
          <p:cNvSpPr>
            <a:spLocks noChangeAspect="1"/>
          </p:cNvSpPr>
          <p:nvPr userDrawn="1"/>
        </p:nvSpPr>
        <p:spPr bwMode="gray">
          <a:xfrm flipH="1">
            <a:off x="1710250" y="0"/>
            <a:ext cx="8771501" cy="6858000"/>
          </a:xfrm>
          <a:prstGeom prst="parallelogram">
            <a:avLst>
              <a:gd name="adj" fmla="val 65186"/>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a:extLst>
              <a:ext uri="{FF2B5EF4-FFF2-40B4-BE49-F238E27FC236}">
                <a16:creationId xmlns:a16="http://schemas.microsoft.com/office/drawing/2014/main" id="{B81F0548-482E-4439-B7CA-4A67FDAC091D}"/>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gray">
          <a:xfrm>
            <a:off x="4531359" y="2995791"/>
            <a:ext cx="3127248" cy="865850"/>
          </a:xfrm>
          <a:prstGeom prst="rect">
            <a:avLst/>
          </a:prstGeom>
        </p:spPr>
      </p:pic>
    </p:spTree>
    <p:extLst>
      <p:ext uri="{BB962C8B-B14F-4D97-AF65-F5344CB8AC3E}">
        <p14:creationId xmlns:p14="http://schemas.microsoft.com/office/powerpoint/2010/main" val="4245343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over slide">
    <p:bg bwMode="gray">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8505319"/>
      </p:ext>
    </p:extLst>
  </p:cSld>
  <p:clrMapOvr>
    <a:masterClrMapping/>
  </p:clrMapOvr>
  <p:extLst>
    <p:ext uri="{DCECCB84-F9BA-43D5-87BE-67443E8EF086}">
      <p15:sldGuideLst xmlns:p15="http://schemas.microsoft.com/office/powerpoint/2012/main">
        <p15:guide id="1" pos="979">
          <p15:clr>
            <a:srgbClr val="FBAE40"/>
          </p15:clr>
        </p15:guide>
        <p15:guide id="2" orient="horz" pos="2852">
          <p15:clr>
            <a:srgbClr val="FBAE40"/>
          </p15:clr>
        </p15:guide>
        <p15:guide id="4" orient="horz" pos="2466">
          <p15:clr>
            <a:srgbClr val="FBAE40"/>
          </p15:clr>
        </p15:guide>
        <p15:guide id="5" pos="670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slide">
    <p:bg bwMode="gray">
      <p:bgPr>
        <a:solidFill>
          <a:schemeClr val="tx1"/>
        </a:solidFill>
        <a:effectLst/>
      </p:bgPr>
    </p:bg>
    <p:spTree>
      <p:nvGrpSpPr>
        <p:cNvPr id="1" name=""/>
        <p:cNvGrpSpPr/>
        <p:nvPr/>
      </p:nvGrpSpPr>
      <p:grpSpPr>
        <a:xfrm>
          <a:off x="0" y="0"/>
          <a:ext cx="0" cy="0"/>
          <a:chOff x="0" y="0"/>
          <a:chExt cx="0" cy="0"/>
        </a:xfrm>
      </p:grpSpPr>
      <p:sp>
        <p:nvSpPr>
          <p:cNvPr id="12" name="Parallelogram 11">
            <a:extLst>
              <a:ext uri="{FF2B5EF4-FFF2-40B4-BE49-F238E27FC236}">
                <a16:creationId xmlns:a16="http://schemas.microsoft.com/office/drawing/2014/main" id="{5845CF1B-F1E6-4531-97D7-A0009C32A28C}"/>
              </a:ext>
              <a:ext uri="{C183D7F6-B498-43B3-948B-1728B52AA6E4}">
                <adec:decorative xmlns:adec="http://schemas.microsoft.com/office/drawing/2017/decorative" val="1"/>
              </a:ext>
            </a:extLst>
          </p:cNvPr>
          <p:cNvSpPr>
            <a:spLocks noChangeAspect="1"/>
          </p:cNvSpPr>
          <p:nvPr userDrawn="1"/>
        </p:nvSpPr>
        <p:spPr bwMode="gray">
          <a:xfrm flipH="1">
            <a:off x="1710250" y="0"/>
            <a:ext cx="8771501" cy="6858000"/>
          </a:xfrm>
          <a:prstGeom prst="parallelogram">
            <a:avLst>
              <a:gd name="adj" fmla="val 65186"/>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Placeholder - Subtitle"/>
          <p:cNvSpPr>
            <a:spLocks noGrp="1"/>
          </p:cNvSpPr>
          <p:nvPr>
            <p:ph type="body" sz="quarter" idx="20" hasCustomPrompt="1"/>
          </p:nvPr>
        </p:nvSpPr>
        <p:spPr bwMode="gray">
          <a:xfrm>
            <a:off x="1564005" y="4542724"/>
            <a:ext cx="9063990" cy="369332"/>
          </a:xfrm>
        </p:spPr>
        <p:txBody>
          <a:bodyPr/>
          <a:lstStyle>
            <a:lvl1pPr marL="0" indent="0" algn="ctr">
              <a:spcBef>
                <a:spcPts val="0"/>
              </a:spcBef>
              <a:buNone/>
              <a:defRPr sz="2400" baseline="0">
                <a:solidFill>
                  <a:schemeClr val="bg1"/>
                </a:solidFill>
              </a:defRPr>
            </a:lvl1pPr>
            <a:lvl2pPr marL="114300" indent="0">
              <a:spcBef>
                <a:spcPts val="0"/>
              </a:spcBef>
              <a:buNone/>
              <a:defRPr sz="1200">
                <a:solidFill>
                  <a:schemeClr val="bg1"/>
                </a:solidFill>
              </a:defRPr>
            </a:lvl2pPr>
            <a:lvl3pPr marL="228600" indent="0">
              <a:spcBef>
                <a:spcPts val="0"/>
              </a:spcBef>
              <a:buNone/>
              <a:defRPr sz="1200">
                <a:solidFill>
                  <a:schemeClr val="bg1"/>
                </a:solidFill>
              </a:defRPr>
            </a:lvl3pPr>
            <a:lvl4pPr marL="342900" indent="0">
              <a:spcBef>
                <a:spcPts val="0"/>
              </a:spcBef>
              <a:buNone/>
              <a:defRPr sz="1200">
                <a:solidFill>
                  <a:schemeClr val="bg1"/>
                </a:solidFill>
              </a:defRPr>
            </a:lvl4pPr>
            <a:lvl5pPr marL="457200" indent="0">
              <a:spcBef>
                <a:spcPts val="0"/>
              </a:spcBef>
              <a:buNone/>
              <a:defRPr sz="1200">
                <a:solidFill>
                  <a:schemeClr val="bg1"/>
                </a:solidFill>
              </a:defRPr>
            </a:lvl5pPr>
          </a:lstStyle>
          <a:p>
            <a:pPr lvl="0"/>
            <a:r>
              <a:rPr lang="en-US"/>
              <a:t>Presentation subtitle, Arial 24pt, sentence case</a:t>
            </a:r>
          </a:p>
        </p:txBody>
      </p:sp>
      <p:sp>
        <p:nvSpPr>
          <p:cNvPr id="2" name="Placeholder - Title"/>
          <p:cNvSpPr>
            <a:spLocks noGrp="1"/>
          </p:cNvSpPr>
          <p:nvPr>
            <p:ph type="title" hasCustomPrompt="1"/>
          </p:nvPr>
        </p:nvSpPr>
        <p:spPr bwMode="gray">
          <a:xfrm>
            <a:off x="1564005" y="2235644"/>
            <a:ext cx="9063990" cy="1661993"/>
          </a:xfrm>
        </p:spPr>
        <p:txBody>
          <a:bodyPr anchor="b"/>
          <a:lstStyle>
            <a:lvl1pPr algn="ctr">
              <a:defRPr sz="6000" baseline="0">
                <a:solidFill>
                  <a:schemeClr val="bg1"/>
                </a:solidFill>
                <a:latin typeface="+mj-lt"/>
                <a:cs typeface="Times New Roman" panose="02020603050405020304" pitchFamily="18" charset="0"/>
              </a:defRPr>
            </a:lvl1pPr>
          </a:lstStyle>
          <a:p>
            <a:r>
              <a:rPr lang="en-US"/>
              <a:t>Presentation Title – </a:t>
            </a:r>
            <a:br>
              <a:rPr lang="en-US"/>
            </a:br>
            <a:r>
              <a:rPr lang="en-US"/>
              <a:t>TNR 60pt, Title Case</a:t>
            </a:r>
          </a:p>
        </p:txBody>
      </p:sp>
      <p:cxnSp>
        <p:nvCxnSpPr>
          <p:cNvPr id="4" name="Straight Connector 3">
            <a:extLst>
              <a:ext uri="{C183D7F6-B498-43B3-948B-1728B52AA6E4}">
                <adec:decorative xmlns:adec="http://schemas.microsoft.com/office/drawing/2017/decorative" val="1"/>
              </a:ext>
            </a:extLst>
          </p:cNvPr>
          <p:cNvCxnSpPr/>
          <p:nvPr userDrawn="1"/>
        </p:nvCxnSpPr>
        <p:spPr bwMode="invGray">
          <a:xfrm>
            <a:off x="5701665" y="4206240"/>
            <a:ext cx="788670" cy="0"/>
          </a:xfrm>
          <a:prstGeom prst="line">
            <a:avLst/>
          </a:prstGeom>
          <a:ln w="28575">
            <a:solidFill>
              <a:schemeClr val="accent6"/>
            </a:solidFill>
            <a:headEnd type="none" w="med" len="med"/>
            <a:tailEnd w="med" len="med"/>
          </a:ln>
        </p:spPr>
        <p:style>
          <a:lnRef idx="1">
            <a:schemeClr val="accent1"/>
          </a:lnRef>
          <a:fillRef idx="0">
            <a:schemeClr val="accent1"/>
          </a:fillRef>
          <a:effectRef idx="0">
            <a:schemeClr val="accent1"/>
          </a:effectRef>
          <a:fontRef idx="minor">
            <a:schemeClr val="tx1"/>
          </a:fontRef>
        </p:style>
      </p:cxnSp>
      <p:pic>
        <p:nvPicPr>
          <p:cNvPr id="10" name="Graphic 9">
            <a:extLst>
              <a:ext uri="{FF2B5EF4-FFF2-40B4-BE49-F238E27FC236}">
                <a16:creationId xmlns:a16="http://schemas.microsoft.com/office/drawing/2014/main" id="{30B9D43B-6D95-49EF-A7DF-A645093531A8}"/>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609600" y="600471"/>
            <a:ext cx="1901952" cy="526599"/>
          </a:xfrm>
          <a:prstGeom prst="rect">
            <a:avLst/>
          </a:prstGeom>
        </p:spPr>
      </p:pic>
    </p:spTree>
    <p:extLst>
      <p:ext uri="{BB962C8B-B14F-4D97-AF65-F5344CB8AC3E}">
        <p14:creationId xmlns:p14="http://schemas.microsoft.com/office/powerpoint/2010/main" val="1691853367"/>
      </p:ext>
    </p:extLst>
  </p:cSld>
  <p:clrMapOvr>
    <a:masterClrMapping/>
  </p:clrMapOvr>
  <p:extLst>
    <p:ext uri="{DCECCB84-F9BA-43D5-87BE-67443E8EF086}">
      <p15:sldGuideLst xmlns:p15="http://schemas.microsoft.com/office/powerpoint/2012/main">
        <p15:guide id="1" pos="979" userDrawn="1">
          <p15:clr>
            <a:srgbClr val="FBAE40"/>
          </p15:clr>
        </p15:guide>
        <p15:guide id="2" orient="horz" pos="2852" userDrawn="1">
          <p15:clr>
            <a:srgbClr val="FBAE40"/>
          </p15:clr>
        </p15:guide>
        <p15:guide id="4" orient="horz" pos="2466" userDrawn="1">
          <p15:clr>
            <a:srgbClr val="FBAE40"/>
          </p15:clr>
        </p15:guide>
        <p15:guide id="5" pos="670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B Overview">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16A7491D-68BB-42F8-971E-2AE2544D2410}"/>
              </a:ext>
            </a:extLst>
          </p:cNvPr>
          <p:cNvSpPr/>
          <p:nvPr userDrawn="1"/>
        </p:nvSpPr>
        <p:spPr bwMode="gray">
          <a:xfrm>
            <a:off x="7849056" y="0"/>
            <a:ext cx="4342944" cy="6833616"/>
          </a:xfrm>
          <a:custGeom>
            <a:avLst/>
            <a:gdLst>
              <a:gd name="connsiteX0" fmla="*/ 0 w 4342944"/>
              <a:gd name="connsiteY0" fmla="*/ 0 h 6833616"/>
              <a:gd name="connsiteX1" fmla="*/ 4342944 w 4342944"/>
              <a:gd name="connsiteY1" fmla="*/ 0 h 6833616"/>
              <a:gd name="connsiteX2" fmla="*/ 4342944 w 4342944"/>
              <a:gd name="connsiteY2" fmla="*/ 6833616 h 6833616"/>
              <a:gd name="connsiteX3" fmla="*/ 4310030 w 4342944"/>
              <a:gd name="connsiteY3" fmla="*/ 6833616 h 6833616"/>
            </a:gdLst>
            <a:ahLst/>
            <a:cxnLst>
              <a:cxn ang="0">
                <a:pos x="connsiteX0" y="connsiteY0"/>
              </a:cxn>
              <a:cxn ang="0">
                <a:pos x="connsiteX1" y="connsiteY1"/>
              </a:cxn>
              <a:cxn ang="0">
                <a:pos x="connsiteX2" y="connsiteY2"/>
              </a:cxn>
              <a:cxn ang="0">
                <a:pos x="connsiteX3" y="connsiteY3"/>
              </a:cxn>
            </a:cxnLst>
            <a:rect l="l" t="t" r="r" b="b"/>
            <a:pathLst>
              <a:path w="4342944" h="6833616">
                <a:moveTo>
                  <a:pt x="0" y="0"/>
                </a:moveTo>
                <a:lnTo>
                  <a:pt x="4342944" y="0"/>
                </a:lnTo>
                <a:lnTo>
                  <a:pt x="4342944" y="6833616"/>
                </a:lnTo>
                <a:lnTo>
                  <a:pt x="4310030" y="6833616"/>
                </a:lnTo>
                <a:close/>
              </a:path>
            </a:pathLst>
          </a:cu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F1ACDC81-47B5-4AC7-83FD-E2CA3CBCC7CB}"/>
              </a:ext>
            </a:extLst>
          </p:cNvPr>
          <p:cNvSpPr>
            <a:spLocks noChangeAspect="1"/>
          </p:cNvSpPr>
          <p:nvPr userDrawn="1"/>
        </p:nvSpPr>
        <p:spPr bwMode="gray">
          <a:xfrm flipH="1">
            <a:off x="4392390" y="1"/>
            <a:ext cx="7799610" cy="6861110"/>
          </a:xfrm>
          <a:custGeom>
            <a:avLst/>
            <a:gdLst>
              <a:gd name="connsiteX0" fmla="*/ 7796074 w 7796074"/>
              <a:gd name="connsiteY0" fmla="*/ 0 h 6857999"/>
              <a:gd name="connsiteX1" fmla="*/ 2906034 w 7796074"/>
              <a:gd name="connsiteY1" fmla="*/ 0 h 6857999"/>
              <a:gd name="connsiteX2" fmla="*/ 0 w 7796074"/>
              <a:gd name="connsiteY2" fmla="*/ 4607560 h 6857999"/>
              <a:gd name="connsiteX3" fmla="*/ 0 w 7796074"/>
              <a:gd name="connsiteY3" fmla="*/ 6857999 h 6857999"/>
              <a:gd name="connsiteX4" fmla="*/ 3470666 w 7796074"/>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96074" h="6857999">
                <a:moveTo>
                  <a:pt x="7796074" y="0"/>
                </a:moveTo>
                <a:lnTo>
                  <a:pt x="2906034" y="0"/>
                </a:lnTo>
                <a:lnTo>
                  <a:pt x="0" y="4607560"/>
                </a:lnTo>
                <a:lnTo>
                  <a:pt x="0" y="6857999"/>
                </a:lnTo>
                <a:lnTo>
                  <a:pt x="3470666" y="6857999"/>
                </a:lnTo>
                <a:close/>
              </a:path>
            </a:pathLst>
          </a:cu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Rectangle 6">
            <a:extLst>
              <a:ext uri="{FF2B5EF4-FFF2-40B4-BE49-F238E27FC236}">
                <a16:creationId xmlns:a16="http://schemas.microsoft.com/office/drawing/2014/main" id="{FAA46F38-F941-42C7-B6E6-5C70741104FB}"/>
              </a:ext>
            </a:extLst>
          </p:cNvPr>
          <p:cNvSpPr/>
          <p:nvPr userDrawn="1"/>
        </p:nvSpPr>
        <p:spPr bwMode="gray">
          <a:xfrm>
            <a:off x="3696127" y="3591659"/>
            <a:ext cx="1525713" cy="181359"/>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15D3ED6-5D0E-47C0-AF60-590083391AE0}"/>
              </a:ext>
            </a:extLst>
          </p:cNvPr>
          <p:cNvSpPr/>
          <p:nvPr userDrawn="1"/>
        </p:nvSpPr>
        <p:spPr bwMode="gray">
          <a:xfrm>
            <a:off x="570216" y="3591659"/>
            <a:ext cx="1980344" cy="181359"/>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96BE398C-C646-4B17-A20C-8557BD11F4F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612774" y="646459"/>
            <a:ext cx="1856413" cy="513045"/>
          </a:xfrm>
          <a:prstGeom prst="rect">
            <a:avLst/>
          </a:prstGeom>
        </p:spPr>
      </p:pic>
      <p:sp>
        <p:nvSpPr>
          <p:cNvPr id="11" name="Copyright">
            <a:hlinkClick r:id="rId4"/>
            <a:extLst>
              <a:ext uri="{FF2B5EF4-FFF2-40B4-BE49-F238E27FC236}">
                <a16:creationId xmlns:a16="http://schemas.microsoft.com/office/drawing/2014/main" id="{4E4AC49E-47DC-4814-B5CB-9F0DCD2F79CD}"/>
              </a:ext>
            </a:extLst>
          </p:cNvPr>
          <p:cNvSpPr txBox="1"/>
          <p:nvPr userDrawn="1"/>
        </p:nvSpPr>
        <p:spPr bwMode="gray">
          <a:xfrm>
            <a:off x="612775" y="6502287"/>
            <a:ext cx="3010021" cy="12138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solidFill>
                  <a:schemeClr val="accent4"/>
                </a:solidFill>
                <a:latin typeface="+mj-lt"/>
                <a:cs typeface="Times New Roman" panose="02020603050405020304" pitchFamily="18" charset="0"/>
              </a:rPr>
              <a:t>© 2020 Advisory Board • All rights reserved • </a:t>
            </a:r>
            <a:r>
              <a:rPr lang="en-US" sz="700" b="1">
                <a:solidFill>
                  <a:schemeClr val="accent4"/>
                </a:solidFill>
                <a:latin typeface="+mj-lt"/>
                <a:cs typeface="Times New Roman" panose="02020603050405020304" pitchFamily="18" charset="0"/>
              </a:rPr>
              <a:t>advisory.com</a:t>
            </a:r>
          </a:p>
        </p:txBody>
      </p:sp>
      <p:sp>
        <p:nvSpPr>
          <p:cNvPr id="12" name="Title 4">
            <a:extLst>
              <a:ext uri="{FF2B5EF4-FFF2-40B4-BE49-F238E27FC236}">
                <a16:creationId xmlns:a16="http://schemas.microsoft.com/office/drawing/2014/main" id="{B94DD025-8861-479C-9A06-B18EB6BE7202}"/>
              </a:ext>
            </a:extLst>
          </p:cNvPr>
          <p:cNvSpPr txBox="1">
            <a:spLocks/>
          </p:cNvSpPr>
          <p:nvPr userDrawn="1"/>
        </p:nvSpPr>
        <p:spPr bwMode="gray">
          <a:xfrm>
            <a:off x="612776" y="4529438"/>
            <a:ext cx="1206950" cy="128112"/>
          </a:xfrm>
          <a:prstGeom prst="rect">
            <a:avLst/>
          </a:prstGeom>
        </p:spPr>
        <p:txBody>
          <a:bodyPr vert="horz" wrap="square" lIns="0" tIns="0" rIns="0" bIns="0" rtlCol="0" anchor="t" anchorCtr="0">
            <a:spAutoFit/>
          </a:bodyPr>
          <a:lstStyle>
            <a:lvl1pPr algn="l" defTabSz="914400" rtl="0" eaLnBrk="1" fontAlgn="ctr" latinLnBrk="0" hangingPunct="1">
              <a:lnSpc>
                <a:spcPct val="90000"/>
              </a:lnSpc>
              <a:spcBef>
                <a:spcPct val="0"/>
              </a:spcBef>
              <a:buNone/>
              <a:defRPr sz="3200" kern="1200">
                <a:solidFill>
                  <a:schemeClr val="tx1"/>
                </a:solidFill>
                <a:latin typeface="+mj-lt"/>
                <a:ea typeface="+mj-ea"/>
                <a:cs typeface="+mj-cs"/>
              </a:defRPr>
            </a:lvl1pPr>
          </a:lstStyle>
          <a:p>
            <a:r>
              <a:rPr lang="en-US" sz="900" cap="all" spc="50">
                <a:solidFill>
                  <a:schemeClr val="accent2"/>
                </a:solidFill>
                <a:latin typeface="+mn-lt"/>
              </a:rPr>
              <a:t>WHO WE SERVE</a:t>
            </a:r>
          </a:p>
        </p:txBody>
      </p:sp>
      <p:sp>
        <p:nvSpPr>
          <p:cNvPr id="13" name="Text Placeholder">
            <a:extLst>
              <a:ext uri="{FF2B5EF4-FFF2-40B4-BE49-F238E27FC236}">
                <a16:creationId xmlns:a16="http://schemas.microsoft.com/office/drawing/2014/main" id="{368AE02B-9D0A-4F0B-A8E5-74F6C54270D8}"/>
              </a:ext>
            </a:extLst>
          </p:cNvPr>
          <p:cNvSpPr txBox="1">
            <a:spLocks/>
          </p:cNvSpPr>
          <p:nvPr userDrawn="1"/>
        </p:nvSpPr>
        <p:spPr bwMode="gray">
          <a:xfrm>
            <a:off x="612776" y="4740864"/>
            <a:ext cx="4927412" cy="1299074"/>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nSpc>
                <a:spcPct val="120000"/>
              </a:lnSpc>
              <a:buNone/>
            </a:pPr>
            <a:r>
              <a:rPr lang="en-US" sz="1800"/>
              <a:t>Hospitals </a:t>
            </a:r>
            <a:r>
              <a:rPr lang="en-US" sz="1800">
                <a:ln>
                  <a:solidFill>
                    <a:schemeClr val="accent2"/>
                  </a:solidFill>
                </a:ln>
                <a:noFill/>
                <a:cs typeface="Arial" panose="020B0604020202020204" pitchFamily="34" charset="0"/>
              </a:rPr>
              <a:t>•</a:t>
            </a:r>
            <a:r>
              <a:rPr lang="en-US" sz="1800"/>
              <a:t> Health systems </a:t>
            </a:r>
            <a:r>
              <a:rPr lang="en-US" sz="1800">
                <a:ln>
                  <a:solidFill>
                    <a:schemeClr val="accent2"/>
                  </a:solidFill>
                </a:ln>
                <a:noFill/>
                <a:cs typeface="Arial" panose="020B0604020202020204" pitchFamily="34" charset="0"/>
              </a:rPr>
              <a:t>•</a:t>
            </a:r>
            <a:r>
              <a:rPr lang="en-US" sz="1800"/>
              <a:t> Medical groups </a:t>
            </a:r>
            <a:r>
              <a:rPr lang="en-US" sz="1800">
                <a:ln>
                  <a:solidFill>
                    <a:schemeClr val="accent2"/>
                  </a:solidFill>
                </a:ln>
                <a:noFill/>
                <a:cs typeface="Arial" panose="020B0604020202020204" pitchFamily="34" charset="0"/>
              </a:rPr>
              <a:t>•</a:t>
            </a:r>
            <a:r>
              <a:rPr lang="en-US" sz="1800"/>
              <a:t> Post-acute care providers </a:t>
            </a:r>
            <a:r>
              <a:rPr lang="en-US" sz="1800">
                <a:ln>
                  <a:solidFill>
                    <a:schemeClr val="accent2"/>
                  </a:solidFill>
                </a:ln>
                <a:noFill/>
                <a:cs typeface="Arial" panose="020B0604020202020204" pitchFamily="34" charset="0"/>
              </a:rPr>
              <a:t>•</a:t>
            </a:r>
            <a:r>
              <a:rPr lang="en-US" sz="1800"/>
              <a:t> Life sciences firms </a:t>
            </a:r>
            <a:r>
              <a:rPr lang="en-US" sz="1800">
                <a:ln>
                  <a:solidFill>
                    <a:schemeClr val="accent2"/>
                  </a:solidFill>
                </a:ln>
                <a:noFill/>
                <a:cs typeface="Arial" panose="020B0604020202020204" pitchFamily="34" charset="0"/>
              </a:rPr>
              <a:t>•</a:t>
            </a:r>
            <a:r>
              <a:rPr lang="en-US" sz="1800"/>
              <a:t> Digital health companies </a:t>
            </a:r>
            <a:r>
              <a:rPr lang="en-US" sz="1800">
                <a:ln>
                  <a:solidFill>
                    <a:schemeClr val="accent2"/>
                  </a:solidFill>
                </a:ln>
                <a:noFill/>
                <a:cs typeface="Arial" panose="020B0604020202020204" pitchFamily="34" charset="0"/>
              </a:rPr>
              <a:t>•</a:t>
            </a:r>
            <a:r>
              <a:rPr lang="en-US" sz="1800"/>
              <a:t> Health plans </a:t>
            </a:r>
            <a:r>
              <a:rPr lang="en-US" sz="1800">
                <a:ln>
                  <a:solidFill>
                    <a:schemeClr val="accent2"/>
                  </a:solidFill>
                </a:ln>
                <a:noFill/>
                <a:cs typeface="Arial" panose="020B0604020202020204" pitchFamily="34" charset="0"/>
              </a:rPr>
              <a:t>•</a:t>
            </a:r>
            <a:r>
              <a:rPr lang="en-US" sz="1800"/>
              <a:t> </a:t>
            </a:r>
            <a:br>
              <a:rPr lang="en-US" sz="1800"/>
            </a:br>
            <a:r>
              <a:rPr lang="en-US" sz="1800"/>
              <a:t>Health care professional services firms</a:t>
            </a:r>
          </a:p>
        </p:txBody>
      </p:sp>
      <p:pic>
        <p:nvPicPr>
          <p:cNvPr id="14" name="Graphic 13">
            <a:extLst>
              <a:ext uri="{FF2B5EF4-FFF2-40B4-BE49-F238E27FC236}">
                <a16:creationId xmlns:a16="http://schemas.microsoft.com/office/drawing/2014/main" id="{0D358D57-0BBA-4C50-9EA7-C3B9B09809D7}"/>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bwMode="gray">
          <a:xfrm>
            <a:off x="4394249" y="3259455"/>
            <a:ext cx="6684329" cy="73152"/>
          </a:xfrm>
          <a:prstGeom prst="rect">
            <a:avLst/>
          </a:prstGeom>
        </p:spPr>
      </p:pic>
      <p:sp>
        <p:nvSpPr>
          <p:cNvPr id="15" name="Parallelogram 14">
            <a:extLst>
              <a:ext uri="{FF2B5EF4-FFF2-40B4-BE49-F238E27FC236}">
                <a16:creationId xmlns:a16="http://schemas.microsoft.com/office/drawing/2014/main" id="{F7DD9C51-F0CC-4809-A758-BB0703A03D71}"/>
              </a:ext>
            </a:extLst>
          </p:cNvPr>
          <p:cNvSpPr/>
          <p:nvPr userDrawn="1"/>
        </p:nvSpPr>
        <p:spPr bwMode="gray">
          <a:xfrm flipH="1">
            <a:off x="6427604" y="3190781"/>
            <a:ext cx="464974" cy="200439"/>
          </a:xfrm>
          <a:prstGeom prst="parallelogram">
            <a:avLst>
              <a:gd name="adj" fmla="val 63336"/>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a:extLst>
              <a:ext uri="{FF2B5EF4-FFF2-40B4-BE49-F238E27FC236}">
                <a16:creationId xmlns:a16="http://schemas.microsoft.com/office/drawing/2014/main" id="{61EDE0C3-5640-4F43-9031-C73A2050994D}"/>
              </a:ext>
            </a:extLst>
          </p:cNvPr>
          <p:cNvSpPr/>
          <p:nvPr userDrawn="1"/>
        </p:nvSpPr>
        <p:spPr bwMode="gray">
          <a:xfrm flipH="1">
            <a:off x="3981062" y="3190781"/>
            <a:ext cx="2543250" cy="200439"/>
          </a:xfrm>
          <a:prstGeom prst="parallelogram">
            <a:avLst>
              <a:gd name="adj" fmla="val 63336"/>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a:extLst>
              <a:ext uri="{FF2B5EF4-FFF2-40B4-BE49-F238E27FC236}">
                <a16:creationId xmlns:a16="http://schemas.microsoft.com/office/drawing/2014/main" id="{24ED7B4F-6A2B-4BCF-B390-0D1C41F73DCA}"/>
              </a:ext>
            </a:extLst>
          </p:cNvPr>
          <p:cNvSpPr txBox="1">
            <a:spLocks/>
          </p:cNvSpPr>
          <p:nvPr userDrawn="1"/>
        </p:nvSpPr>
        <p:spPr bwMode="gray">
          <a:xfrm>
            <a:off x="612776" y="1551790"/>
            <a:ext cx="4648974" cy="2308324"/>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5000">
                <a:solidFill>
                  <a:schemeClr val="accent5"/>
                </a:solidFill>
                <a:latin typeface="+mj-lt"/>
              </a:rPr>
              <a:t>Helping health care leaders work smarter and faster</a:t>
            </a:r>
          </a:p>
        </p:txBody>
      </p:sp>
      <p:sp>
        <p:nvSpPr>
          <p:cNvPr id="18" name="Rectangle 17">
            <a:extLst>
              <a:ext uri="{FF2B5EF4-FFF2-40B4-BE49-F238E27FC236}">
                <a16:creationId xmlns:a16="http://schemas.microsoft.com/office/drawing/2014/main" id="{53CA6AB9-900A-4B01-BE89-026983A16C9E}"/>
              </a:ext>
            </a:extLst>
          </p:cNvPr>
          <p:cNvSpPr/>
          <p:nvPr userDrawn="1"/>
        </p:nvSpPr>
        <p:spPr bwMode="gray">
          <a:xfrm>
            <a:off x="8365150" y="1262346"/>
            <a:ext cx="500944" cy="136459"/>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a:extLst>
              <a:ext uri="{FF2B5EF4-FFF2-40B4-BE49-F238E27FC236}">
                <a16:creationId xmlns:a16="http://schemas.microsoft.com/office/drawing/2014/main" id="{CD571C6A-A490-4F38-810F-50F954F5A97B}"/>
              </a:ext>
            </a:extLst>
          </p:cNvPr>
          <p:cNvSpPr txBox="1">
            <a:spLocks/>
          </p:cNvSpPr>
          <p:nvPr userDrawn="1"/>
        </p:nvSpPr>
        <p:spPr bwMode="gray">
          <a:xfrm>
            <a:off x="7641791" y="436224"/>
            <a:ext cx="1782833" cy="461665"/>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3000">
                <a:solidFill>
                  <a:schemeClr val="bg1"/>
                </a:solidFill>
                <a:latin typeface="+mj-lt"/>
              </a:rPr>
              <a:t>40</a:t>
            </a:r>
            <a:r>
              <a:rPr lang="en-US" sz="3000" baseline="30000">
                <a:solidFill>
                  <a:schemeClr val="bg1"/>
                </a:solidFill>
                <a:latin typeface="+mj-lt"/>
              </a:rPr>
              <a:t>+</a:t>
            </a:r>
            <a:r>
              <a:rPr lang="en-US" sz="3000">
                <a:solidFill>
                  <a:schemeClr val="bg1"/>
                </a:solidFill>
                <a:latin typeface="+mj-lt"/>
              </a:rPr>
              <a:t> </a:t>
            </a:r>
            <a:r>
              <a:rPr lang="en-US" sz="2500">
                <a:solidFill>
                  <a:schemeClr val="bg1"/>
                </a:solidFill>
                <a:latin typeface="+mj-lt"/>
              </a:rPr>
              <a:t>years</a:t>
            </a:r>
          </a:p>
        </p:txBody>
      </p:sp>
      <p:sp>
        <p:nvSpPr>
          <p:cNvPr id="20" name="Title 4">
            <a:extLst>
              <a:ext uri="{FF2B5EF4-FFF2-40B4-BE49-F238E27FC236}">
                <a16:creationId xmlns:a16="http://schemas.microsoft.com/office/drawing/2014/main" id="{735D7E4F-4FC5-43D6-A9D4-1B0171BA405C}"/>
              </a:ext>
            </a:extLst>
          </p:cNvPr>
          <p:cNvSpPr txBox="1">
            <a:spLocks/>
          </p:cNvSpPr>
          <p:nvPr userDrawn="1"/>
        </p:nvSpPr>
        <p:spPr bwMode="gray">
          <a:xfrm>
            <a:off x="7641791" y="934896"/>
            <a:ext cx="2041367" cy="138499"/>
          </a:xfrm>
          <a:prstGeom prst="rect">
            <a:avLst/>
          </a:prstGeom>
        </p:spPr>
        <p:txBody>
          <a:bodyPr vert="horz" wrap="square" lIns="0" tIns="0" rIns="0" bIns="0" rtlCol="0" anchor="t" anchorCtr="0">
            <a:spAutoFit/>
          </a:bodyPr>
          <a:lstStyle>
            <a:lvl1pPr algn="l" defTabSz="914400" rtl="0" eaLnBrk="1" fontAlgn="ctr" latinLnBrk="0" hangingPunct="1">
              <a:lnSpc>
                <a:spcPct val="90000"/>
              </a:lnSpc>
              <a:spcBef>
                <a:spcPct val="0"/>
              </a:spcBef>
              <a:buNone/>
              <a:defRPr sz="3200" kern="1200">
                <a:solidFill>
                  <a:schemeClr val="tx1"/>
                </a:solidFill>
                <a:latin typeface="+mj-lt"/>
                <a:ea typeface="+mj-ea"/>
                <a:cs typeface="+mj-cs"/>
              </a:defRPr>
            </a:lvl1pPr>
          </a:lstStyle>
          <a:p>
            <a:pPr>
              <a:lnSpc>
                <a:spcPct val="100000"/>
              </a:lnSpc>
            </a:pPr>
            <a:r>
              <a:rPr lang="en-US" sz="900" cap="all" spc="50">
                <a:solidFill>
                  <a:schemeClr val="accent2"/>
                </a:solidFill>
                <a:latin typeface="+mn-lt"/>
              </a:rPr>
              <a:t>Of research experience</a:t>
            </a:r>
          </a:p>
        </p:txBody>
      </p:sp>
      <p:sp>
        <p:nvSpPr>
          <p:cNvPr id="21" name="Text Placeholder">
            <a:extLst>
              <a:ext uri="{FF2B5EF4-FFF2-40B4-BE49-F238E27FC236}">
                <a16:creationId xmlns:a16="http://schemas.microsoft.com/office/drawing/2014/main" id="{A25C69D0-08DB-4C34-9175-5C67112E07ED}"/>
              </a:ext>
            </a:extLst>
          </p:cNvPr>
          <p:cNvSpPr txBox="1">
            <a:spLocks/>
          </p:cNvSpPr>
          <p:nvPr userDrawn="1"/>
        </p:nvSpPr>
        <p:spPr bwMode="gray">
          <a:xfrm>
            <a:off x="9800209" y="436224"/>
            <a:ext cx="1526921" cy="461665"/>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3000">
                <a:solidFill>
                  <a:schemeClr val="bg1"/>
                </a:solidFill>
                <a:latin typeface="+mj-lt"/>
              </a:rPr>
              <a:t>4,500</a:t>
            </a:r>
            <a:r>
              <a:rPr lang="en-US" sz="3000" baseline="30000">
                <a:solidFill>
                  <a:schemeClr val="bg1"/>
                </a:solidFill>
                <a:latin typeface="+mj-lt"/>
              </a:rPr>
              <a:t>+</a:t>
            </a:r>
          </a:p>
        </p:txBody>
      </p:sp>
      <p:sp>
        <p:nvSpPr>
          <p:cNvPr id="22" name="Title 4">
            <a:extLst>
              <a:ext uri="{FF2B5EF4-FFF2-40B4-BE49-F238E27FC236}">
                <a16:creationId xmlns:a16="http://schemas.microsoft.com/office/drawing/2014/main" id="{E5F647F0-B3B7-4EF4-95D7-F3C35E75789A}"/>
              </a:ext>
            </a:extLst>
          </p:cNvPr>
          <p:cNvSpPr txBox="1">
            <a:spLocks/>
          </p:cNvSpPr>
          <p:nvPr userDrawn="1"/>
        </p:nvSpPr>
        <p:spPr bwMode="gray">
          <a:xfrm>
            <a:off x="9800209" y="934896"/>
            <a:ext cx="1985356" cy="138499"/>
          </a:xfrm>
          <a:prstGeom prst="rect">
            <a:avLst/>
          </a:prstGeom>
        </p:spPr>
        <p:txBody>
          <a:bodyPr vert="horz" wrap="square" lIns="0" tIns="0" rIns="0" bIns="0" rtlCol="0" anchor="t" anchorCtr="0">
            <a:spAutoFit/>
          </a:bodyPr>
          <a:lstStyle>
            <a:lvl1pPr algn="l" defTabSz="914400" rtl="0" eaLnBrk="1" fontAlgn="ctr" latinLnBrk="0" hangingPunct="1">
              <a:lnSpc>
                <a:spcPct val="90000"/>
              </a:lnSpc>
              <a:spcBef>
                <a:spcPct val="0"/>
              </a:spcBef>
              <a:buNone/>
              <a:defRPr sz="3200" kern="1200">
                <a:solidFill>
                  <a:schemeClr val="tx1"/>
                </a:solidFill>
                <a:latin typeface="+mj-lt"/>
                <a:ea typeface="+mj-ea"/>
                <a:cs typeface="+mj-cs"/>
              </a:defRPr>
            </a:lvl1pPr>
          </a:lstStyle>
          <a:p>
            <a:pPr>
              <a:lnSpc>
                <a:spcPct val="100000"/>
              </a:lnSpc>
            </a:pPr>
            <a:r>
              <a:rPr lang="en-US" sz="900" cap="all" spc="50">
                <a:solidFill>
                  <a:schemeClr val="accent2"/>
                </a:solidFill>
                <a:latin typeface="+mn-lt"/>
              </a:rPr>
              <a:t>MEMBERS IN OUR NETWORK</a:t>
            </a:r>
          </a:p>
        </p:txBody>
      </p:sp>
      <p:sp>
        <p:nvSpPr>
          <p:cNvPr id="23" name="Text Placeholder">
            <a:extLst>
              <a:ext uri="{FF2B5EF4-FFF2-40B4-BE49-F238E27FC236}">
                <a16:creationId xmlns:a16="http://schemas.microsoft.com/office/drawing/2014/main" id="{811F98DE-8CEB-4C2F-9266-685F0AA2C97F}"/>
              </a:ext>
            </a:extLst>
          </p:cNvPr>
          <p:cNvSpPr txBox="1">
            <a:spLocks/>
          </p:cNvSpPr>
          <p:nvPr userDrawn="1"/>
        </p:nvSpPr>
        <p:spPr bwMode="gray">
          <a:xfrm>
            <a:off x="5643927" y="436224"/>
            <a:ext cx="1526921" cy="461665"/>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3000">
                <a:solidFill>
                  <a:schemeClr val="bg1"/>
                </a:solidFill>
                <a:latin typeface="+mj-lt"/>
              </a:rPr>
              <a:t>200</a:t>
            </a:r>
            <a:r>
              <a:rPr lang="en-US" sz="3000" baseline="30000">
                <a:solidFill>
                  <a:schemeClr val="bg1"/>
                </a:solidFill>
                <a:latin typeface="+mj-lt"/>
              </a:rPr>
              <a:t>+</a:t>
            </a:r>
            <a:endParaRPr lang="en-US" sz="3000">
              <a:solidFill>
                <a:schemeClr val="bg1"/>
              </a:solidFill>
              <a:latin typeface="+mj-lt"/>
            </a:endParaRPr>
          </a:p>
        </p:txBody>
      </p:sp>
      <p:sp>
        <p:nvSpPr>
          <p:cNvPr id="24" name="Title 4">
            <a:extLst>
              <a:ext uri="{FF2B5EF4-FFF2-40B4-BE49-F238E27FC236}">
                <a16:creationId xmlns:a16="http://schemas.microsoft.com/office/drawing/2014/main" id="{D1BB8BB8-6E2A-4780-BF93-BC08BD985A95}"/>
              </a:ext>
            </a:extLst>
          </p:cNvPr>
          <p:cNvSpPr txBox="1">
            <a:spLocks/>
          </p:cNvSpPr>
          <p:nvPr userDrawn="1"/>
        </p:nvSpPr>
        <p:spPr bwMode="gray">
          <a:xfrm>
            <a:off x="5643927" y="934896"/>
            <a:ext cx="1785648" cy="138499"/>
          </a:xfrm>
          <a:prstGeom prst="rect">
            <a:avLst/>
          </a:prstGeom>
        </p:spPr>
        <p:txBody>
          <a:bodyPr vert="horz" wrap="square" lIns="0" tIns="0" rIns="0" bIns="0" rtlCol="0" anchor="t" anchorCtr="0">
            <a:spAutoFit/>
          </a:bodyPr>
          <a:lstStyle>
            <a:lvl1pPr algn="l" defTabSz="914400" rtl="0" eaLnBrk="1" fontAlgn="ctr" latinLnBrk="0" hangingPunct="1">
              <a:lnSpc>
                <a:spcPct val="90000"/>
              </a:lnSpc>
              <a:spcBef>
                <a:spcPct val="0"/>
              </a:spcBef>
              <a:buNone/>
              <a:defRPr sz="3200" kern="1200">
                <a:solidFill>
                  <a:schemeClr val="tx1"/>
                </a:solidFill>
                <a:latin typeface="+mj-lt"/>
                <a:ea typeface="+mj-ea"/>
                <a:cs typeface="+mj-cs"/>
              </a:defRPr>
            </a:lvl1pPr>
          </a:lstStyle>
          <a:p>
            <a:pPr>
              <a:lnSpc>
                <a:spcPct val="100000"/>
              </a:lnSpc>
            </a:pPr>
            <a:r>
              <a:rPr lang="en-US" sz="900" cap="all" spc="50">
                <a:solidFill>
                  <a:schemeClr val="accent2"/>
                </a:solidFill>
                <a:latin typeface="+mn-lt"/>
              </a:rPr>
              <a:t>EXPERTS ON OUR TEAM</a:t>
            </a:r>
          </a:p>
        </p:txBody>
      </p:sp>
      <p:sp>
        <p:nvSpPr>
          <p:cNvPr id="25" name="Text Placeholder">
            <a:extLst>
              <a:ext uri="{FF2B5EF4-FFF2-40B4-BE49-F238E27FC236}">
                <a16:creationId xmlns:a16="http://schemas.microsoft.com/office/drawing/2014/main" id="{66A66B65-43D9-47D3-978B-CF71A12F1CEA}"/>
              </a:ext>
            </a:extLst>
          </p:cNvPr>
          <p:cNvSpPr txBox="1">
            <a:spLocks/>
          </p:cNvSpPr>
          <p:nvPr userDrawn="1"/>
        </p:nvSpPr>
        <p:spPr bwMode="gray">
          <a:xfrm>
            <a:off x="7969591" y="4166938"/>
            <a:ext cx="3050123" cy="600164"/>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300">
                <a:solidFill>
                  <a:schemeClr val="accent1">
                    <a:lumMod val="90000"/>
                  </a:schemeClr>
                </a:solidFill>
              </a:rPr>
              <a:t>The knowledge you need to stay current, plus the strategic guidance, data, and tools you need to take action. </a:t>
            </a:r>
          </a:p>
        </p:txBody>
      </p:sp>
      <p:sp>
        <p:nvSpPr>
          <p:cNvPr id="26" name="Text Placeholder">
            <a:extLst>
              <a:ext uri="{FF2B5EF4-FFF2-40B4-BE49-F238E27FC236}">
                <a16:creationId xmlns:a16="http://schemas.microsoft.com/office/drawing/2014/main" id="{687A8AA3-1980-4BEE-925E-A673CDA03405}"/>
              </a:ext>
            </a:extLst>
          </p:cNvPr>
          <p:cNvSpPr txBox="1">
            <a:spLocks/>
          </p:cNvSpPr>
          <p:nvPr userDrawn="1"/>
        </p:nvSpPr>
        <p:spPr bwMode="gray">
          <a:xfrm>
            <a:off x="7969591" y="3758786"/>
            <a:ext cx="1160050" cy="290849"/>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nSpc>
                <a:spcPct val="90000"/>
              </a:lnSpc>
              <a:spcBef>
                <a:spcPts val="0"/>
              </a:spcBef>
              <a:buNone/>
            </a:pPr>
            <a:r>
              <a:rPr lang="en-US" sz="2100">
                <a:solidFill>
                  <a:schemeClr val="bg1"/>
                </a:solidFill>
                <a:latin typeface="+mj-lt"/>
              </a:rPr>
              <a:t>Research</a:t>
            </a:r>
          </a:p>
        </p:txBody>
      </p:sp>
      <p:cxnSp>
        <p:nvCxnSpPr>
          <p:cNvPr id="27" name="Straight Connector 26">
            <a:extLst>
              <a:ext uri="{FF2B5EF4-FFF2-40B4-BE49-F238E27FC236}">
                <a16:creationId xmlns:a16="http://schemas.microsoft.com/office/drawing/2014/main" id="{73717ECF-2B5F-4A19-8F0A-69C6B347ECB1}"/>
              </a:ext>
            </a:extLst>
          </p:cNvPr>
          <p:cNvCxnSpPr/>
          <p:nvPr userDrawn="1"/>
        </p:nvCxnSpPr>
        <p:spPr bwMode="gray">
          <a:xfrm>
            <a:off x="7969591" y="4116018"/>
            <a:ext cx="257175" cy="0"/>
          </a:xfrm>
          <a:prstGeom prst="line">
            <a:avLst/>
          </a:prstGeom>
          <a:ln w="19050">
            <a:solidFill>
              <a:schemeClr val="accent6"/>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28" name="Text Placeholder">
            <a:extLst>
              <a:ext uri="{FF2B5EF4-FFF2-40B4-BE49-F238E27FC236}">
                <a16:creationId xmlns:a16="http://schemas.microsoft.com/office/drawing/2014/main" id="{E54ECEE3-B452-44A4-BCD5-66133F9BA732}"/>
              </a:ext>
            </a:extLst>
          </p:cNvPr>
          <p:cNvSpPr txBox="1">
            <a:spLocks/>
          </p:cNvSpPr>
          <p:nvPr userDrawn="1"/>
        </p:nvSpPr>
        <p:spPr bwMode="gray">
          <a:xfrm>
            <a:off x="8852300" y="5560820"/>
            <a:ext cx="2972701" cy="600164"/>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300">
                <a:solidFill>
                  <a:schemeClr val="accent1">
                    <a:lumMod val="90000"/>
                  </a:schemeClr>
                </a:solidFill>
              </a:rPr>
              <a:t>Virtual and in-person leadership development, custom learning solutions, and online manager support.</a:t>
            </a:r>
          </a:p>
        </p:txBody>
      </p:sp>
      <p:sp>
        <p:nvSpPr>
          <p:cNvPr id="29" name="Text Placeholder">
            <a:extLst>
              <a:ext uri="{FF2B5EF4-FFF2-40B4-BE49-F238E27FC236}">
                <a16:creationId xmlns:a16="http://schemas.microsoft.com/office/drawing/2014/main" id="{787D4ECD-F89B-4255-B8DA-06C41276526F}"/>
              </a:ext>
            </a:extLst>
          </p:cNvPr>
          <p:cNvSpPr txBox="1">
            <a:spLocks/>
          </p:cNvSpPr>
          <p:nvPr userDrawn="1"/>
        </p:nvSpPr>
        <p:spPr bwMode="gray">
          <a:xfrm>
            <a:off x="8852300" y="5152668"/>
            <a:ext cx="2532194" cy="290849"/>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nSpc>
                <a:spcPct val="90000"/>
              </a:lnSpc>
              <a:spcBef>
                <a:spcPts val="0"/>
              </a:spcBef>
              <a:buNone/>
            </a:pPr>
            <a:r>
              <a:rPr lang="en-US" sz="2100">
                <a:solidFill>
                  <a:schemeClr val="bg1"/>
                </a:solidFill>
                <a:latin typeface="+mj-lt"/>
              </a:rPr>
              <a:t>People development</a:t>
            </a:r>
          </a:p>
        </p:txBody>
      </p:sp>
      <p:cxnSp>
        <p:nvCxnSpPr>
          <p:cNvPr id="30" name="Straight Connector 29">
            <a:extLst>
              <a:ext uri="{FF2B5EF4-FFF2-40B4-BE49-F238E27FC236}">
                <a16:creationId xmlns:a16="http://schemas.microsoft.com/office/drawing/2014/main" id="{6328B075-5ADC-4F48-A04A-5638D9F2D919}"/>
              </a:ext>
            </a:extLst>
          </p:cNvPr>
          <p:cNvCxnSpPr/>
          <p:nvPr userDrawn="1"/>
        </p:nvCxnSpPr>
        <p:spPr bwMode="gray">
          <a:xfrm>
            <a:off x="8852300" y="5509900"/>
            <a:ext cx="257175" cy="0"/>
          </a:xfrm>
          <a:prstGeom prst="line">
            <a:avLst/>
          </a:prstGeom>
          <a:ln w="19050">
            <a:solidFill>
              <a:schemeClr val="accent6"/>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31" name="Chevron 211">
            <a:extLst>
              <a:ext uri="{FF2B5EF4-FFF2-40B4-BE49-F238E27FC236}">
                <a16:creationId xmlns:a16="http://schemas.microsoft.com/office/drawing/2014/main" id="{03879E46-8F53-4932-92E8-BC9380E85B6B}"/>
              </a:ext>
            </a:extLst>
          </p:cNvPr>
          <p:cNvSpPr/>
          <p:nvPr userDrawn="1"/>
        </p:nvSpPr>
        <p:spPr bwMode="ltGray">
          <a:xfrm rot="5400000">
            <a:off x="8558246" y="1210830"/>
            <a:ext cx="114752" cy="209163"/>
          </a:xfrm>
          <a:prstGeom prst="chevron">
            <a:avLst>
              <a:gd name="adj" fmla="val 60375"/>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2" name="Straight Connector 31">
            <a:extLst>
              <a:ext uri="{FF2B5EF4-FFF2-40B4-BE49-F238E27FC236}">
                <a16:creationId xmlns:a16="http://schemas.microsoft.com/office/drawing/2014/main" id="{9786C07D-EE85-4FC3-9BEB-641E9B75D438}"/>
              </a:ext>
            </a:extLst>
          </p:cNvPr>
          <p:cNvCxnSpPr>
            <a:cxnSpLocks/>
          </p:cNvCxnSpPr>
          <p:nvPr userDrawn="1"/>
        </p:nvCxnSpPr>
        <p:spPr bwMode="gray">
          <a:xfrm>
            <a:off x="5643927" y="1315411"/>
            <a:ext cx="2721223" cy="0"/>
          </a:xfrm>
          <a:prstGeom prst="line">
            <a:avLst/>
          </a:prstGeom>
          <a:ln w="6350">
            <a:solidFill>
              <a:schemeClr val="accent3"/>
            </a:solidFill>
            <a:headEnd type="none" w="med" len="med"/>
            <a:tailEnd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BAD820D-6078-4282-A582-E7DD9FF4501C}"/>
              </a:ext>
            </a:extLst>
          </p:cNvPr>
          <p:cNvCxnSpPr>
            <a:cxnSpLocks/>
          </p:cNvCxnSpPr>
          <p:nvPr userDrawn="1"/>
        </p:nvCxnSpPr>
        <p:spPr bwMode="gray">
          <a:xfrm>
            <a:off x="8866094" y="1315411"/>
            <a:ext cx="2721223" cy="0"/>
          </a:xfrm>
          <a:prstGeom prst="line">
            <a:avLst/>
          </a:prstGeom>
          <a:ln w="6350">
            <a:solidFill>
              <a:schemeClr val="accent3"/>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34" name="Text Placeholder">
            <a:extLst>
              <a:ext uri="{FF2B5EF4-FFF2-40B4-BE49-F238E27FC236}">
                <a16:creationId xmlns:a16="http://schemas.microsoft.com/office/drawing/2014/main" id="{78F02DFB-F32F-40FA-AC76-9D51123A8A31}"/>
              </a:ext>
            </a:extLst>
          </p:cNvPr>
          <p:cNvSpPr txBox="1">
            <a:spLocks/>
          </p:cNvSpPr>
          <p:nvPr userDrawn="1"/>
        </p:nvSpPr>
        <p:spPr bwMode="gray">
          <a:xfrm>
            <a:off x="6168830" y="1693297"/>
            <a:ext cx="5179179" cy="1082540"/>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nSpc>
                <a:spcPct val="120000"/>
              </a:lnSpc>
              <a:buNone/>
            </a:pPr>
            <a:r>
              <a:rPr lang="en-US">
                <a:solidFill>
                  <a:schemeClr val="accent1">
                    <a:lumMod val="90000"/>
                  </a:schemeClr>
                </a:solidFill>
              </a:rPr>
              <a:t>Our experts harness a time-tested research process and</a:t>
            </a:r>
            <a:br>
              <a:rPr lang="en-US">
                <a:solidFill>
                  <a:schemeClr val="accent1">
                    <a:lumMod val="90000"/>
                  </a:schemeClr>
                </a:solidFill>
              </a:rPr>
            </a:br>
            <a:r>
              <a:rPr lang="en-US">
                <a:solidFill>
                  <a:schemeClr val="accent1">
                    <a:lumMod val="90000"/>
                  </a:schemeClr>
                </a:solidFill>
              </a:rPr>
              <a:t>   the collective wisdom of our vast member network to</a:t>
            </a:r>
            <a:br>
              <a:rPr lang="en-US">
                <a:solidFill>
                  <a:schemeClr val="accent1">
                    <a:lumMod val="90000"/>
                  </a:schemeClr>
                </a:solidFill>
              </a:rPr>
            </a:br>
            <a:r>
              <a:rPr lang="en-US">
                <a:solidFill>
                  <a:schemeClr val="accent1">
                    <a:lumMod val="90000"/>
                  </a:schemeClr>
                </a:solidFill>
              </a:rPr>
              <a:t>      develop </a:t>
            </a:r>
            <a:r>
              <a:rPr lang="en-US" b="1">
                <a:solidFill>
                  <a:schemeClr val="bg1"/>
                </a:solidFill>
              </a:rPr>
              <a:t>provocative insights</a:t>
            </a:r>
            <a:r>
              <a:rPr lang="en-US">
                <a:solidFill>
                  <a:schemeClr val="bg1"/>
                </a:solidFill>
              </a:rPr>
              <a:t>, </a:t>
            </a:r>
            <a:r>
              <a:rPr lang="en-US" b="1">
                <a:solidFill>
                  <a:schemeClr val="bg1"/>
                </a:solidFill>
              </a:rPr>
              <a:t>actionable strategies</a:t>
            </a:r>
            <a:r>
              <a:rPr lang="en-US">
                <a:solidFill>
                  <a:schemeClr val="bg1"/>
                </a:solidFill>
              </a:rPr>
              <a:t>,</a:t>
            </a:r>
            <a:br>
              <a:rPr lang="en-US">
                <a:solidFill>
                  <a:schemeClr val="bg1"/>
                </a:solidFill>
              </a:rPr>
            </a:br>
            <a:r>
              <a:rPr lang="en-US">
                <a:solidFill>
                  <a:schemeClr val="bg2"/>
                </a:solidFill>
              </a:rPr>
              <a:t>         </a:t>
            </a:r>
            <a:r>
              <a:rPr lang="en-US">
                <a:solidFill>
                  <a:schemeClr val="accent1">
                    <a:lumMod val="90000"/>
                  </a:schemeClr>
                </a:solidFill>
              </a:rPr>
              <a:t>and </a:t>
            </a:r>
            <a:r>
              <a:rPr lang="en-US" b="1">
                <a:solidFill>
                  <a:schemeClr val="bg1"/>
                </a:solidFill>
              </a:rPr>
              <a:t>practical tools</a:t>
            </a:r>
            <a:r>
              <a:rPr lang="en-US">
                <a:solidFill>
                  <a:schemeClr val="bg1"/>
                </a:solidFill>
              </a:rPr>
              <a:t> </a:t>
            </a:r>
            <a:r>
              <a:rPr lang="en-US">
                <a:solidFill>
                  <a:schemeClr val="accent1">
                    <a:lumMod val="90000"/>
                  </a:schemeClr>
                </a:solidFill>
              </a:rPr>
              <a:t>that are at the core of our offerings:</a:t>
            </a:r>
          </a:p>
        </p:txBody>
      </p:sp>
    </p:spTree>
    <p:extLst>
      <p:ext uri="{BB962C8B-B14F-4D97-AF65-F5344CB8AC3E}">
        <p14:creationId xmlns:p14="http://schemas.microsoft.com/office/powerpoint/2010/main" val="261751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330" name="Picture 329">
            <a:extLst>
              <a:ext uri="{FF2B5EF4-FFF2-40B4-BE49-F238E27FC236}">
                <a16:creationId xmlns:a16="http://schemas.microsoft.com/office/drawing/2014/main" id="{1BE4BCF6-9E92-45E8-89F6-CC57B5018CA1}"/>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p:blipFill>
        <p:spPr bwMode="gray">
          <a:xfrm rot="10800000">
            <a:off x="1" y="3933699"/>
            <a:ext cx="12192000" cy="1801939"/>
          </a:xfrm>
          <a:prstGeom prst="rect">
            <a:avLst/>
          </a:prstGeom>
        </p:spPr>
      </p:pic>
      <p:pic>
        <p:nvPicPr>
          <p:cNvPr id="331" name="Picture 330">
            <a:extLst>
              <a:ext uri="{FF2B5EF4-FFF2-40B4-BE49-F238E27FC236}">
                <a16:creationId xmlns:a16="http://schemas.microsoft.com/office/drawing/2014/main" id="{8C61108E-E18F-462D-8325-BE454248AF0E}"/>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p:blipFill>
        <p:spPr bwMode="gray">
          <a:xfrm>
            <a:off x="1" y="757832"/>
            <a:ext cx="12192000" cy="1801939"/>
          </a:xfrm>
          <a:prstGeom prst="rect">
            <a:avLst/>
          </a:prstGeom>
        </p:spPr>
      </p:pic>
      <p:sp>
        <p:nvSpPr>
          <p:cNvPr id="329" name="Parallelogram 328">
            <a:extLst>
              <a:ext uri="{FF2B5EF4-FFF2-40B4-BE49-F238E27FC236}">
                <a16:creationId xmlns:a16="http://schemas.microsoft.com/office/drawing/2014/main" id="{6551C16D-7D05-42EB-A655-79CD040D8CC6}"/>
              </a:ext>
              <a:ext uri="{C183D7F6-B498-43B3-948B-1728B52AA6E4}">
                <adec:decorative xmlns:adec="http://schemas.microsoft.com/office/drawing/2017/decorative" val="1"/>
              </a:ext>
            </a:extLst>
          </p:cNvPr>
          <p:cNvSpPr>
            <a:spLocks noChangeAspect="1"/>
          </p:cNvSpPr>
          <p:nvPr userDrawn="1"/>
        </p:nvSpPr>
        <p:spPr bwMode="gray">
          <a:xfrm flipH="1">
            <a:off x="903039" y="1033887"/>
            <a:ext cx="5894303" cy="4425696"/>
          </a:xfrm>
          <a:prstGeom prst="parallelogram">
            <a:avLst>
              <a:gd name="adj" fmla="val 64560"/>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laceholder - Subtitle"/>
          <p:cNvSpPr>
            <a:spLocks noGrp="1"/>
          </p:cNvSpPr>
          <p:nvPr userDrawn="1">
            <p:ph type="body" sz="quarter" idx="19" hasCustomPrompt="1"/>
          </p:nvPr>
        </p:nvSpPr>
        <p:spPr bwMode="gray">
          <a:xfrm>
            <a:off x="2708217" y="3804911"/>
            <a:ext cx="7958141" cy="1348061"/>
          </a:xfrm>
        </p:spPr>
        <p:txBody>
          <a:bodyPr/>
          <a:lstStyle>
            <a:lvl1pPr marL="0" indent="0">
              <a:lnSpc>
                <a:spcPct val="90000"/>
              </a:lnSpc>
              <a:spcBef>
                <a:spcPts val="0"/>
              </a:spcBef>
              <a:buNone/>
              <a:defRPr sz="4800">
                <a:solidFill>
                  <a:schemeClr val="tx1"/>
                </a:solidFill>
                <a:latin typeface="+mj-lt"/>
                <a:cs typeface="Times New Roman" panose="02020603050405020304" pitchFamily="18" charset="0"/>
              </a:defRPr>
            </a:lvl1pPr>
            <a:lvl2pPr marL="114300" indent="0">
              <a:spcBef>
                <a:spcPts val="0"/>
              </a:spcBef>
              <a:buNone/>
              <a:defRPr sz="1100">
                <a:solidFill>
                  <a:schemeClr val="accent1"/>
                </a:solidFill>
              </a:defRPr>
            </a:lvl2pPr>
            <a:lvl3pPr marL="228600" indent="0">
              <a:spcBef>
                <a:spcPts val="0"/>
              </a:spcBef>
              <a:buNone/>
              <a:defRPr sz="1100">
                <a:solidFill>
                  <a:schemeClr val="accent1"/>
                </a:solidFill>
              </a:defRPr>
            </a:lvl3pPr>
            <a:lvl4pPr marL="342900" indent="0">
              <a:spcBef>
                <a:spcPts val="0"/>
              </a:spcBef>
              <a:buNone/>
              <a:defRPr sz="1100">
                <a:solidFill>
                  <a:schemeClr val="accent1"/>
                </a:solidFill>
              </a:defRPr>
            </a:lvl4pPr>
            <a:lvl5pPr marL="457200" indent="0">
              <a:spcBef>
                <a:spcPts val="0"/>
              </a:spcBef>
              <a:buNone/>
              <a:defRPr sz="1100">
                <a:solidFill>
                  <a:schemeClr val="accent1"/>
                </a:solidFill>
              </a:defRPr>
            </a:lvl5pPr>
          </a:lstStyle>
          <a:p>
            <a:pPr lvl="0"/>
            <a:r>
              <a:rPr lang="en-US"/>
              <a:t>Section title – TNR 48pt, sentence case</a:t>
            </a:r>
          </a:p>
        </p:txBody>
      </p:sp>
      <p:sp>
        <p:nvSpPr>
          <p:cNvPr id="37" name="Slide Numbe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accent4"/>
                </a:solidFill>
                <a:latin typeface="+mn-lt"/>
                <a:cs typeface="Arial" panose="020B0604020202020204" pitchFamily="34" charset="0"/>
              </a:rPr>
              <a:t>‹#›</a:t>
            </a:fld>
            <a:endParaRPr lang="en-US" sz="1200" b="1">
              <a:solidFill>
                <a:schemeClr val="accent4"/>
              </a:solidFill>
              <a:latin typeface="+mn-lt"/>
            </a:endParaRPr>
          </a:p>
        </p:txBody>
      </p:sp>
      <p:sp>
        <p:nvSpPr>
          <p:cNvPr id="4" name="Text Placeholder 3"/>
          <p:cNvSpPr>
            <a:spLocks noGrp="1"/>
          </p:cNvSpPr>
          <p:nvPr userDrawn="1">
            <p:ph type="body" sz="quarter" idx="20" hasCustomPrompt="1"/>
          </p:nvPr>
        </p:nvSpPr>
        <p:spPr bwMode="gray">
          <a:xfrm>
            <a:off x="2641867" y="1718186"/>
            <a:ext cx="2257425" cy="2308324"/>
          </a:xfrm>
        </p:spPr>
        <p:txBody>
          <a:bodyPr/>
          <a:lstStyle>
            <a:lvl1pPr marL="0" indent="0">
              <a:spcBef>
                <a:spcPts val="0"/>
              </a:spcBef>
              <a:buNone/>
              <a:defRPr sz="15000">
                <a:latin typeface="+mj-lt"/>
                <a:cs typeface="Times New Roman" panose="02020603050405020304" pitchFamily="18" charset="0"/>
              </a:defRPr>
            </a:lvl1pPr>
          </a:lstStyle>
          <a:p>
            <a:pPr lvl="0"/>
            <a:r>
              <a:rPr lang="en-US"/>
              <a:t>01</a:t>
            </a:r>
          </a:p>
        </p:txBody>
      </p:sp>
      <p:pic>
        <p:nvPicPr>
          <p:cNvPr id="187" name="Graphic 186">
            <a:extLst>
              <a:ext uri="{FF2B5EF4-FFF2-40B4-BE49-F238E27FC236}">
                <a16:creationId xmlns:a16="http://schemas.microsoft.com/office/drawing/2014/main" id="{706DDC79-2967-446F-878C-34C504393423}"/>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bwMode="gray">
          <a:xfrm>
            <a:off x="609601" y="6273198"/>
            <a:ext cx="1051558" cy="291148"/>
          </a:xfrm>
          <a:prstGeom prst="rect">
            <a:avLst/>
          </a:prstGeom>
        </p:spPr>
      </p:pic>
      <p:pic>
        <p:nvPicPr>
          <p:cNvPr id="168" name="Graphic 167">
            <a:extLst>
              <a:ext uri="{FF2B5EF4-FFF2-40B4-BE49-F238E27FC236}">
                <a16:creationId xmlns:a16="http://schemas.microsoft.com/office/drawing/2014/main" id="{E2516D7D-1315-4D9E-A9B0-56715346A782}"/>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1896065" y="6311465"/>
            <a:ext cx="9281141" cy="101571"/>
          </a:xfrm>
          <a:prstGeom prst="rect">
            <a:avLst/>
          </a:prstGeom>
        </p:spPr>
      </p:pic>
    </p:spTree>
    <p:extLst>
      <p:ext uri="{BB962C8B-B14F-4D97-AF65-F5344CB8AC3E}">
        <p14:creationId xmlns:p14="http://schemas.microsoft.com/office/powerpoint/2010/main" val="2017387850"/>
      </p:ext>
    </p:extLst>
  </p:cSld>
  <p:clrMapOvr>
    <a:masterClrMapping/>
  </p:clrMapOvr>
  <p:extLst>
    <p:ext uri="{DCECCB84-F9BA-43D5-87BE-67443E8EF086}">
      <p15:sldGuideLst xmlns:p15="http://schemas.microsoft.com/office/powerpoint/2012/main">
        <p15:guide id="1" pos="1704" userDrawn="1">
          <p15:clr>
            <a:srgbClr val="FBAE40"/>
          </p15:clr>
        </p15:guide>
        <p15:guide id="2" pos="6722" userDrawn="1">
          <p15:clr>
            <a:srgbClr val="FBAE40"/>
          </p15:clr>
        </p15:guide>
        <p15:guide id="3" orient="horz" pos="239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9" name="Placeholder - Footnote"/>
          <p:cNvSpPr>
            <a:spLocks noGrp="1"/>
          </p:cNvSpPr>
          <p:nvPr>
            <p:ph type="body" sz="quarter" idx="28" hasCustomPrompt="1"/>
          </p:nvPr>
        </p:nvSpPr>
        <p:spPr bwMode="gray">
          <a:xfrm>
            <a:off x="612773" y="5952324"/>
            <a:ext cx="3657600" cy="215444"/>
          </a:xfrm>
        </p:spPr>
        <p:txBody>
          <a:bodyPr lIns="0" rIns="0" bIns="0" anchor="b" anchorCtr="0"/>
          <a:lstStyle>
            <a:lvl1pPr marL="115888" indent="-115888">
              <a:spcBef>
                <a:spcPts val="200"/>
              </a:spcBef>
              <a:buClr>
                <a:schemeClr val="accent3"/>
              </a:buClr>
              <a:buFont typeface="+mj-lt"/>
              <a:buAutoNum type="arabicPeriod"/>
              <a:defRPr lang="en-US" sz="700" kern="1200" baseline="0" dirty="0" smtClean="0">
                <a:solidFill>
                  <a:schemeClr val="accent3"/>
                </a:solidFill>
                <a:latin typeface="+mn-lt"/>
                <a:ea typeface="+mn-ea"/>
                <a:cs typeface="+mn-cs"/>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a:t>Click to add footnote. Numbers appear automatically (no additional space or tab needed). Use a period at the end of each footnote. Stretch the box to the right as needed.</a:t>
            </a:r>
          </a:p>
        </p:txBody>
      </p:sp>
      <p:sp>
        <p:nvSpPr>
          <p:cNvPr id="27" name="Placeholder - Source"/>
          <p:cNvSpPr>
            <a:spLocks noGrp="1"/>
          </p:cNvSpPr>
          <p:nvPr>
            <p:ph type="body" sz="quarter" idx="27" hasCustomPrompt="1"/>
          </p:nvPr>
        </p:nvSpPr>
        <p:spPr bwMode="gray">
          <a:xfrm>
            <a:off x="8809022" y="5952324"/>
            <a:ext cx="2767408" cy="215444"/>
          </a:xfrm>
        </p:spPr>
        <p:txBody>
          <a:bodyPr rIns="0" bIns="0" anchor="b" anchorCtr="0"/>
          <a:lstStyle>
            <a:lvl1pPr marL="0" indent="0">
              <a:spcBef>
                <a:spcPts val="0"/>
              </a:spcBef>
              <a:buNone/>
              <a:defRPr sz="700" baseline="0">
                <a:solidFill>
                  <a:schemeClr val="accent3"/>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a:t>Source: Click to add source. Use a single space after “Source:” and a period at the end of the source. Stretch the box to the left as needed.</a:t>
            </a:r>
          </a:p>
        </p:txBody>
      </p:sp>
      <p:sp>
        <p:nvSpPr>
          <p:cNvPr id="2" name="Title 1"/>
          <p:cNvSpPr>
            <a:spLocks noGrp="1"/>
          </p:cNvSpPr>
          <p:nvPr>
            <p:ph type="title" hasCustomPrompt="1"/>
          </p:nvPr>
        </p:nvSpPr>
        <p:spPr bwMode="gray">
          <a:xfrm>
            <a:off x="612774" y="588771"/>
            <a:ext cx="10972801" cy="540917"/>
          </a:xfrm>
        </p:spPr>
        <p:txBody>
          <a:bodyPr/>
          <a:lstStyle>
            <a:lvl1pPr>
              <a:defRPr/>
            </a:lvl1pPr>
          </a:lstStyle>
          <a:p>
            <a:r>
              <a:rPr lang="en-US"/>
              <a:t>Slide title, Times New Roman 38pt, sentence case</a:t>
            </a:r>
          </a:p>
        </p:txBody>
      </p:sp>
      <p:sp>
        <p:nvSpPr>
          <p:cNvPr id="228" name="Slide Number">
            <a:extLst>
              <a:ext uri="{FF2B5EF4-FFF2-40B4-BE49-F238E27FC236}">
                <a16:creationId xmlns:a16="http://schemas.microsoft.com/office/drawing/2014/main" id="{32F00C1D-B606-44BC-A70C-599AD1779AC9}"/>
              </a:ext>
            </a:extLst>
          </p:cNvP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accent4"/>
                </a:solidFill>
                <a:latin typeface="+mn-lt"/>
                <a:cs typeface="Arial" panose="020B0604020202020204" pitchFamily="34" charset="0"/>
              </a:rPr>
              <a:t>‹#›</a:t>
            </a:fld>
            <a:endParaRPr lang="en-US" sz="1200" b="1">
              <a:solidFill>
                <a:schemeClr val="accent4"/>
              </a:solidFill>
              <a:latin typeface="+mn-lt"/>
            </a:endParaRPr>
          </a:p>
        </p:txBody>
      </p:sp>
      <p:pic>
        <p:nvPicPr>
          <p:cNvPr id="229" name="Graphic 228">
            <a:extLst>
              <a:ext uri="{FF2B5EF4-FFF2-40B4-BE49-F238E27FC236}">
                <a16:creationId xmlns:a16="http://schemas.microsoft.com/office/drawing/2014/main" id="{EC5DBFAD-83A3-48FD-AE5A-C5DDE87105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gray">
          <a:xfrm>
            <a:off x="609601" y="6273198"/>
            <a:ext cx="1051558" cy="291148"/>
          </a:xfrm>
          <a:prstGeom prst="rect">
            <a:avLst/>
          </a:prstGeom>
        </p:spPr>
      </p:pic>
      <p:pic>
        <p:nvPicPr>
          <p:cNvPr id="196" name="Graphic 195">
            <a:extLst>
              <a:ext uri="{FF2B5EF4-FFF2-40B4-BE49-F238E27FC236}">
                <a16:creationId xmlns:a16="http://schemas.microsoft.com/office/drawing/2014/main" id="{CB71F512-DF86-4D8A-8A82-08F0E2494B8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896065" y="6311465"/>
            <a:ext cx="9281141" cy="101571"/>
          </a:xfrm>
          <a:prstGeom prst="rect">
            <a:avLst/>
          </a:prstGeom>
        </p:spPr>
      </p:pic>
    </p:spTree>
    <p:extLst>
      <p:ext uri="{BB962C8B-B14F-4D97-AF65-F5344CB8AC3E}">
        <p14:creationId xmlns:p14="http://schemas.microsoft.com/office/powerpoint/2010/main" val="3012823672"/>
      </p:ext>
    </p:extLst>
  </p:cSld>
  <p:clrMapOvr>
    <a:masterClrMapping/>
  </p:clrMapOvr>
  <p:extLst>
    <p:ext uri="{DCECCB84-F9BA-43D5-87BE-67443E8EF086}">
      <p15:sldGuideLst xmlns:p15="http://schemas.microsoft.com/office/powerpoint/2012/main">
        <p15:guide id="1" orient="horz" pos="3889" userDrawn="1">
          <p15:clr>
            <a:srgbClr val="FBAE40"/>
          </p15:clr>
        </p15:guide>
        <p15:guide id="2" orient="horz" pos="109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pact slide - Dark">
    <p:bg bwMode="gray">
      <p:bgPr>
        <a:solidFill>
          <a:schemeClr val="accent5"/>
        </a:solidFill>
        <a:effectLst/>
      </p:bgPr>
    </p:bg>
    <p:spTree>
      <p:nvGrpSpPr>
        <p:cNvPr id="1" name=""/>
        <p:cNvGrpSpPr/>
        <p:nvPr/>
      </p:nvGrpSpPr>
      <p:grpSpPr>
        <a:xfrm>
          <a:off x="0" y="0"/>
          <a:ext cx="0" cy="0"/>
          <a:chOff x="0" y="0"/>
          <a:chExt cx="0" cy="0"/>
        </a:xfrm>
      </p:grpSpPr>
      <p:sp>
        <p:nvSpPr>
          <p:cNvPr id="166" name="Parallelogram 165">
            <a:extLst>
              <a:ext uri="{FF2B5EF4-FFF2-40B4-BE49-F238E27FC236}">
                <a16:creationId xmlns:a16="http://schemas.microsoft.com/office/drawing/2014/main" id="{D108E857-2F65-45BF-88AB-8965CF812E48}"/>
              </a:ext>
              <a:ext uri="{C183D7F6-B498-43B3-948B-1728B52AA6E4}">
                <adec:decorative xmlns:adec="http://schemas.microsoft.com/office/drawing/2017/decorative" val="1"/>
              </a:ext>
            </a:extLst>
          </p:cNvPr>
          <p:cNvSpPr>
            <a:spLocks noChangeAspect="1"/>
          </p:cNvSpPr>
          <p:nvPr userDrawn="1"/>
        </p:nvSpPr>
        <p:spPr bwMode="gray">
          <a:xfrm flipH="1">
            <a:off x="3265729" y="1216152"/>
            <a:ext cx="5660542" cy="4425696"/>
          </a:xfrm>
          <a:prstGeom prst="parallelogram">
            <a:avLst>
              <a:gd name="adj" fmla="val 65186"/>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4"/>
          <p:cNvSpPr>
            <a:spLocks noGrp="1"/>
          </p:cNvSpPr>
          <p:nvPr userDrawn="1">
            <p:ph type="body" sz="quarter" idx="27" hasCustomPrompt="1"/>
          </p:nvPr>
        </p:nvSpPr>
        <p:spPr bwMode="gray">
          <a:xfrm>
            <a:off x="1231665" y="2084548"/>
            <a:ext cx="9728671" cy="2166747"/>
          </a:xfrm>
        </p:spPr>
        <p:txBody>
          <a:bodyPr>
            <a:spAutoFit/>
          </a:bodyPr>
          <a:lstStyle>
            <a:lvl1pPr marL="0" indent="0">
              <a:lnSpc>
                <a:spcPct val="110000"/>
              </a:lnSpc>
              <a:spcBef>
                <a:spcPts val="1800"/>
              </a:spcBef>
              <a:buNone/>
              <a:defRPr sz="3200" baseline="0">
                <a:solidFill>
                  <a:schemeClr val="bg1"/>
                </a:solidFill>
                <a:latin typeface="+mj-lt"/>
                <a:cs typeface="Times New Roman" panose="02020603050405020304" pitchFamily="18" charset="0"/>
              </a:defRPr>
            </a:lvl1pPr>
            <a:lvl2pPr marL="163289" indent="0">
              <a:spcBef>
                <a:spcPts val="0"/>
              </a:spcBef>
              <a:buNone/>
              <a:defRPr sz="2000">
                <a:solidFill>
                  <a:schemeClr val="accent3"/>
                </a:solidFill>
              </a:defRPr>
            </a:lvl2pPr>
            <a:lvl3pPr marL="326578" indent="0">
              <a:spcBef>
                <a:spcPts val="0"/>
              </a:spcBef>
              <a:buNone/>
              <a:defRPr sz="2000">
                <a:solidFill>
                  <a:schemeClr val="accent3"/>
                </a:solidFill>
              </a:defRPr>
            </a:lvl3pPr>
            <a:lvl4pPr marL="489867" indent="0">
              <a:spcBef>
                <a:spcPts val="0"/>
              </a:spcBef>
              <a:buNone/>
              <a:defRPr sz="2000">
                <a:solidFill>
                  <a:schemeClr val="accent3"/>
                </a:solidFill>
              </a:defRPr>
            </a:lvl4pPr>
            <a:lvl5pPr marL="653156" indent="0">
              <a:spcBef>
                <a:spcPts val="0"/>
              </a:spcBef>
              <a:buNone/>
              <a:defRPr sz="2000">
                <a:solidFill>
                  <a:schemeClr val="accent3"/>
                </a:solidFill>
              </a:defRPr>
            </a:lvl5pPr>
          </a:lstStyle>
          <a:p>
            <a:pPr lvl="0"/>
            <a:r>
              <a:rPr lang="en-US"/>
              <a:t>“Previously, I would never know if employees had their most productive day. The employee wouldn’t even know. Now throughout the day, we both know if they are tracking to have their ‘best day ever’ and we can celebrate it!”</a:t>
            </a:r>
          </a:p>
        </p:txBody>
      </p:sp>
      <p:sp>
        <p:nvSpPr>
          <p:cNvPr id="14" name="Text Placeholder 6"/>
          <p:cNvSpPr>
            <a:spLocks noGrp="1"/>
          </p:cNvSpPr>
          <p:nvPr userDrawn="1">
            <p:ph type="body" sz="quarter" idx="28" hasCustomPrompt="1"/>
          </p:nvPr>
        </p:nvSpPr>
        <p:spPr bwMode="gray">
          <a:xfrm>
            <a:off x="8805798" y="5952207"/>
            <a:ext cx="2770632" cy="215444"/>
          </a:xfrm>
        </p:spPr>
        <p:txBody>
          <a:bodyPr rIns="0" bIns="0" anchor="b" anchorCtr="0"/>
          <a:lstStyle>
            <a:lvl1pPr marL="0" indent="0">
              <a:spcBef>
                <a:spcPts val="0"/>
              </a:spcBef>
              <a:buNone/>
              <a:defRPr sz="700">
                <a:solidFill>
                  <a:schemeClr val="accent3"/>
                </a:solidFill>
              </a:defRPr>
            </a:lvl1pPr>
            <a:lvl2pPr marL="163289" indent="0">
              <a:spcBef>
                <a:spcPts val="0"/>
              </a:spcBef>
              <a:buNone/>
              <a:defRPr sz="714"/>
            </a:lvl2pPr>
            <a:lvl3pPr marL="326578" indent="0">
              <a:spcBef>
                <a:spcPts val="0"/>
              </a:spcBef>
              <a:buNone/>
              <a:defRPr sz="714"/>
            </a:lvl3pPr>
            <a:lvl4pPr marL="489867" indent="0">
              <a:spcBef>
                <a:spcPts val="0"/>
              </a:spcBef>
              <a:buNone/>
              <a:defRPr sz="714"/>
            </a:lvl4pPr>
            <a:lvl5pPr marL="653156" indent="0">
              <a:spcBef>
                <a:spcPts val="0"/>
              </a:spcBef>
              <a:buNone/>
              <a:defRPr sz="714"/>
            </a:lvl5pPr>
          </a:lstStyle>
          <a:p>
            <a:pPr lvl="0"/>
            <a:r>
              <a:rPr lang="en-US"/>
              <a:t>Source: Click to add source. Use a single space after “Source:” and a period at the end of the source. Stretch the box to the left as needed.</a:t>
            </a:r>
          </a:p>
        </p:txBody>
      </p:sp>
      <p:sp>
        <p:nvSpPr>
          <p:cNvPr id="9" name="Text Placeholder 6"/>
          <p:cNvSpPr>
            <a:spLocks noGrp="1"/>
          </p:cNvSpPr>
          <p:nvPr userDrawn="1">
            <p:ph type="body" sz="quarter" idx="30" hasCustomPrompt="1"/>
          </p:nvPr>
        </p:nvSpPr>
        <p:spPr bwMode="gray">
          <a:xfrm>
            <a:off x="612773" y="5952207"/>
            <a:ext cx="3657600" cy="215444"/>
          </a:xfrm>
        </p:spPr>
        <p:txBody>
          <a:bodyPr lIns="0" rIns="0" bIns="0" anchor="b" anchorCtr="0"/>
          <a:lstStyle>
            <a:lvl1pPr marL="115888" indent="-115888">
              <a:spcBef>
                <a:spcPts val="200"/>
              </a:spcBef>
              <a:buClr>
                <a:schemeClr val="accent3"/>
              </a:buClr>
              <a:buFont typeface="+mj-lt"/>
              <a:buAutoNum type="arabicPeriod"/>
              <a:defRPr sz="700">
                <a:solidFill>
                  <a:schemeClr val="accent3"/>
                </a:solidFill>
              </a:defRPr>
            </a:lvl1pPr>
            <a:lvl2pPr marL="163289" indent="0">
              <a:spcBef>
                <a:spcPts val="0"/>
              </a:spcBef>
              <a:buNone/>
              <a:defRPr sz="714"/>
            </a:lvl2pPr>
            <a:lvl3pPr marL="326578" indent="0">
              <a:spcBef>
                <a:spcPts val="0"/>
              </a:spcBef>
              <a:buNone/>
              <a:defRPr sz="714"/>
            </a:lvl3pPr>
            <a:lvl4pPr marL="489867" indent="0">
              <a:spcBef>
                <a:spcPts val="0"/>
              </a:spcBef>
              <a:buNone/>
              <a:defRPr sz="714"/>
            </a:lvl4pPr>
            <a:lvl5pPr marL="653156" indent="0">
              <a:spcBef>
                <a:spcPts val="0"/>
              </a:spcBef>
              <a:buNone/>
              <a:defRPr sz="714"/>
            </a:lvl5pPr>
          </a:lstStyle>
          <a:p>
            <a:pPr lvl="0"/>
            <a:r>
              <a:rPr lang="en-US"/>
              <a:t>Click to add footnote. Numbers appear automatically (no additional space or tab needed). Use a period at the end of each footnote. Stretch the box to the right as needed.</a:t>
            </a:r>
          </a:p>
        </p:txBody>
      </p:sp>
      <p:sp>
        <p:nvSpPr>
          <p:cNvPr id="167" name="Slide Number">
            <a:extLst>
              <a:ext uri="{FF2B5EF4-FFF2-40B4-BE49-F238E27FC236}">
                <a16:creationId xmlns:a16="http://schemas.microsoft.com/office/drawing/2014/main" id="{6754ED1A-2097-4104-9479-BB369FD3B52D}"/>
              </a:ext>
            </a:extLst>
          </p:cNvP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bg1"/>
                </a:solidFill>
                <a:latin typeface="+mn-lt"/>
                <a:cs typeface="Arial" panose="020B0604020202020204" pitchFamily="34" charset="0"/>
              </a:rPr>
              <a:t>‹#›</a:t>
            </a:fld>
            <a:endParaRPr lang="en-US" sz="1200" b="1">
              <a:solidFill>
                <a:schemeClr val="bg1"/>
              </a:solidFill>
              <a:latin typeface="+mn-lt"/>
            </a:endParaRPr>
          </a:p>
        </p:txBody>
      </p:sp>
      <p:pic>
        <p:nvPicPr>
          <p:cNvPr id="169" name="Graphic 168">
            <a:extLst>
              <a:ext uri="{FF2B5EF4-FFF2-40B4-BE49-F238E27FC236}">
                <a16:creationId xmlns:a16="http://schemas.microsoft.com/office/drawing/2014/main" id="{183B66EE-8447-4829-BF62-C83DCE5FE13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gray">
          <a:xfrm>
            <a:off x="609600" y="6273198"/>
            <a:ext cx="1051560" cy="291148"/>
          </a:xfrm>
          <a:prstGeom prst="rect">
            <a:avLst/>
          </a:prstGeom>
        </p:spPr>
      </p:pic>
      <p:pic>
        <p:nvPicPr>
          <p:cNvPr id="168" name="Graphic 167">
            <a:extLst>
              <a:ext uri="{FF2B5EF4-FFF2-40B4-BE49-F238E27FC236}">
                <a16:creationId xmlns:a16="http://schemas.microsoft.com/office/drawing/2014/main" id="{650BCF0F-4A5E-4085-9F61-DCE145DD197C}"/>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896065" y="6311465"/>
            <a:ext cx="9281141" cy="101571"/>
          </a:xfrm>
          <a:prstGeom prst="rect">
            <a:avLst/>
          </a:prstGeom>
        </p:spPr>
      </p:pic>
    </p:spTree>
    <p:extLst>
      <p:ext uri="{BB962C8B-B14F-4D97-AF65-F5344CB8AC3E}">
        <p14:creationId xmlns:p14="http://schemas.microsoft.com/office/powerpoint/2010/main" val="3041529178"/>
      </p:ext>
    </p:extLst>
  </p:cSld>
  <p:clrMapOvr>
    <a:masterClrMapping/>
  </p:clrMapOvr>
  <p:extLst>
    <p:ext uri="{DCECCB84-F9BA-43D5-87BE-67443E8EF086}">
      <p15:sldGuideLst xmlns:p15="http://schemas.microsoft.com/office/powerpoint/2012/main">
        <p15:guide id="1" orient="horz" pos="3889" userDrawn="1">
          <p15:clr>
            <a:srgbClr val="FBAE40"/>
          </p15:clr>
        </p15:guide>
        <p15:guide id="2" orient="horz" pos="47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pact slide - Light">
    <p:bg bwMode="gray">
      <p:bgPr>
        <a:solidFill>
          <a:schemeClr val="tx2"/>
        </a:solidFill>
        <a:effectLst/>
      </p:bgPr>
    </p:bg>
    <p:spTree>
      <p:nvGrpSpPr>
        <p:cNvPr id="1" name=""/>
        <p:cNvGrpSpPr/>
        <p:nvPr/>
      </p:nvGrpSpPr>
      <p:grpSpPr>
        <a:xfrm>
          <a:off x="0" y="0"/>
          <a:ext cx="0" cy="0"/>
          <a:chOff x="0" y="0"/>
          <a:chExt cx="0" cy="0"/>
        </a:xfrm>
      </p:grpSpPr>
      <p:pic>
        <p:nvPicPr>
          <p:cNvPr id="176" name="Picture 175">
            <a:extLst>
              <a:ext uri="{FF2B5EF4-FFF2-40B4-BE49-F238E27FC236}">
                <a16:creationId xmlns:a16="http://schemas.microsoft.com/office/drawing/2014/main" id="{BB396139-6543-461A-B7C5-9FEBB6C93140}"/>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p:blipFill>
        <p:spPr bwMode="gray">
          <a:xfrm rot="10800000">
            <a:off x="1" y="3933699"/>
            <a:ext cx="12192000" cy="1801939"/>
          </a:xfrm>
          <a:prstGeom prst="rect">
            <a:avLst/>
          </a:prstGeom>
        </p:spPr>
      </p:pic>
      <p:pic>
        <p:nvPicPr>
          <p:cNvPr id="177" name="Picture 176">
            <a:extLst>
              <a:ext uri="{FF2B5EF4-FFF2-40B4-BE49-F238E27FC236}">
                <a16:creationId xmlns:a16="http://schemas.microsoft.com/office/drawing/2014/main" id="{C451F22D-8094-473F-B672-CFEFBCCECADE}"/>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p:blipFill>
        <p:spPr bwMode="gray">
          <a:xfrm>
            <a:off x="1" y="757832"/>
            <a:ext cx="12192000" cy="1801939"/>
          </a:xfrm>
          <a:prstGeom prst="rect">
            <a:avLst/>
          </a:prstGeom>
        </p:spPr>
      </p:pic>
      <p:sp>
        <p:nvSpPr>
          <p:cNvPr id="173" name="Parallelogram 172">
            <a:extLst>
              <a:ext uri="{FF2B5EF4-FFF2-40B4-BE49-F238E27FC236}">
                <a16:creationId xmlns:a16="http://schemas.microsoft.com/office/drawing/2014/main" id="{BEF50957-B6B6-44D1-8413-6ADF8E668227}"/>
              </a:ext>
              <a:ext uri="{C183D7F6-B498-43B3-948B-1728B52AA6E4}">
                <adec:decorative xmlns:adec="http://schemas.microsoft.com/office/drawing/2017/decorative" val="1"/>
              </a:ext>
            </a:extLst>
          </p:cNvPr>
          <p:cNvSpPr>
            <a:spLocks noChangeAspect="1"/>
          </p:cNvSpPr>
          <p:nvPr userDrawn="1"/>
        </p:nvSpPr>
        <p:spPr bwMode="gray">
          <a:xfrm flipH="1">
            <a:off x="3265729" y="1039150"/>
            <a:ext cx="5660542" cy="4425696"/>
          </a:xfrm>
          <a:prstGeom prst="parallelogram">
            <a:avLst>
              <a:gd name="adj" fmla="val 65186"/>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4"/>
          <p:cNvSpPr>
            <a:spLocks noGrp="1"/>
          </p:cNvSpPr>
          <p:nvPr userDrawn="1">
            <p:ph type="body" sz="quarter" idx="27" hasCustomPrompt="1"/>
          </p:nvPr>
        </p:nvSpPr>
        <p:spPr bwMode="gray">
          <a:xfrm>
            <a:off x="1231664" y="2168625"/>
            <a:ext cx="9728671" cy="2166747"/>
          </a:xfrm>
        </p:spPr>
        <p:txBody>
          <a:bodyPr>
            <a:spAutoFit/>
          </a:bodyPr>
          <a:lstStyle>
            <a:lvl1pPr marL="0" indent="0">
              <a:lnSpc>
                <a:spcPct val="110000"/>
              </a:lnSpc>
              <a:spcBef>
                <a:spcPts val="1800"/>
              </a:spcBef>
              <a:buNone/>
              <a:defRPr sz="3200" baseline="0">
                <a:solidFill>
                  <a:schemeClr val="tx1"/>
                </a:solidFill>
                <a:latin typeface="+mj-lt"/>
                <a:cs typeface="Times New Roman" panose="02020603050405020304" pitchFamily="18" charset="0"/>
              </a:defRPr>
            </a:lvl1pPr>
            <a:lvl2pPr marL="163289" indent="0">
              <a:spcBef>
                <a:spcPts val="0"/>
              </a:spcBef>
              <a:buNone/>
              <a:defRPr sz="2000">
                <a:solidFill>
                  <a:schemeClr val="accent3"/>
                </a:solidFill>
              </a:defRPr>
            </a:lvl2pPr>
            <a:lvl3pPr marL="326578" indent="0">
              <a:spcBef>
                <a:spcPts val="0"/>
              </a:spcBef>
              <a:buNone/>
              <a:defRPr sz="2000">
                <a:solidFill>
                  <a:schemeClr val="accent3"/>
                </a:solidFill>
              </a:defRPr>
            </a:lvl3pPr>
            <a:lvl4pPr marL="489867" indent="0">
              <a:spcBef>
                <a:spcPts val="0"/>
              </a:spcBef>
              <a:buNone/>
              <a:defRPr sz="2000">
                <a:solidFill>
                  <a:schemeClr val="accent3"/>
                </a:solidFill>
              </a:defRPr>
            </a:lvl4pPr>
            <a:lvl5pPr marL="653156" indent="0">
              <a:spcBef>
                <a:spcPts val="0"/>
              </a:spcBef>
              <a:buNone/>
              <a:defRPr sz="2000">
                <a:solidFill>
                  <a:schemeClr val="accent3"/>
                </a:solidFill>
              </a:defRPr>
            </a:lvl5pPr>
          </a:lstStyle>
          <a:p>
            <a:pPr lvl="0"/>
            <a:r>
              <a:rPr lang="en-US"/>
              <a:t>“Previously, I would never know if employees had their most productive day. The employee wouldn’t even know. Now throughout the day, we both know if they are tracking to have their ‘best day ever’ and we can celebrate it!”</a:t>
            </a:r>
          </a:p>
        </p:txBody>
      </p:sp>
      <p:sp>
        <p:nvSpPr>
          <p:cNvPr id="14" name="Text Placeholder 6"/>
          <p:cNvSpPr>
            <a:spLocks noGrp="1"/>
          </p:cNvSpPr>
          <p:nvPr userDrawn="1">
            <p:ph type="body" sz="quarter" idx="28" hasCustomPrompt="1"/>
          </p:nvPr>
        </p:nvSpPr>
        <p:spPr bwMode="gray">
          <a:xfrm>
            <a:off x="8805798" y="5952207"/>
            <a:ext cx="2770632" cy="215444"/>
          </a:xfrm>
        </p:spPr>
        <p:txBody>
          <a:bodyPr rIns="0" bIns="0" anchor="b" anchorCtr="0"/>
          <a:lstStyle>
            <a:lvl1pPr marL="0" indent="0">
              <a:spcBef>
                <a:spcPts val="0"/>
              </a:spcBef>
              <a:buNone/>
              <a:defRPr sz="700">
                <a:solidFill>
                  <a:schemeClr val="accent3"/>
                </a:solidFill>
              </a:defRPr>
            </a:lvl1pPr>
            <a:lvl2pPr marL="163289" indent="0">
              <a:spcBef>
                <a:spcPts val="0"/>
              </a:spcBef>
              <a:buNone/>
              <a:defRPr sz="714"/>
            </a:lvl2pPr>
            <a:lvl3pPr marL="326578" indent="0">
              <a:spcBef>
                <a:spcPts val="0"/>
              </a:spcBef>
              <a:buNone/>
              <a:defRPr sz="714"/>
            </a:lvl3pPr>
            <a:lvl4pPr marL="489867" indent="0">
              <a:spcBef>
                <a:spcPts val="0"/>
              </a:spcBef>
              <a:buNone/>
              <a:defRPr sz="714"/>
            </a:lvl4pPr>
            <a:lvl5pPr marL="653156" indent="0">
              <a:spcBef>
                <a:spcPts val="0"/>
              </a:spcBef>
              <a:buNone/>
              <a:defRPr sz="714"/>
            </a:lvl5pPr>
          </a:lstStyle>
          <a:p>
            <a:pPr lvl="0"/>
            <a:r>
              <a:rPr lang="en-US"/>
              <a:t>Source: Click to add source. Use a single space after “Source:” and a period at the end of the source. Stretch the box to the left as needed.</a:t>
            </a:r>
          </a:p>
        </p:txBody>
      </p:sp>
      <p:sp>
        <p:nvSpPr>
          <p:cNvPr id="9" name="Text Placeholder 6"/>
          <p:cNvSpPr>
            <a:spLocks noGrp="1"/>
          </p:cNvSpPr>
          <p:nvPr userDrawn="1">
            <p:ph type="body" sz="quarter" idx="30" hasCustomPrompt="1"/>
          </p:nvPr>
        </p:nvSpPr>
        <p:spPr bwMode="gray">
          <a:xfrm>
            <a:off x="612773" y="5952207"/>
            <a:ext cx="3657600" cy="215444"/>
          </a:xfrm>
        </p:spPr>
        <p:txBody>
          <a:bodyPr lIns="0" rIns="0" bIns="0" anchor="b" anchorCtr="0"/>
          <a:lstStyle>
            <a:lvl1pPr marL="115888" indent="-115888">
              <a:spcBef>
                <a:spcPts val="200"/>
              </a:spcBef>
              <a:buClr>
                <a:schemeClr val="accent3"/>
              </a:buClr>
              <a:buFont typeface="+mj-lt"/>
              <a:buAutoNum type="arabicPeriod"/>
              <a:defRPr sz="700">
                <a:solidFill>
                  <a:schemeClr val="accent3"/>
                </a:solidFill>
              </a:defRPr>
            </a:lvl1pPr>
            <a:lvl2pPr marL="163289" indent="0">
              <a:spcBef>
                <a:spcPts val="0"/>
              </a:spcBef>
              <a:buNone/>
              <a:defRPr sz="714"/>
            </a:lvl2pPr>
            <a:lvl3pPr marL="326578" indent="0">
              <a:spcBef>
                <a:spcPts val="0"/>
              </a:spcBef>
              <a:buNone/>
              <a:defRPr sz="714"/>
            </a:lvl3pPr>
            <a:lvl4pPr marL="489867" indent="0">
              <a:spcBef>
                <a:spcPts val="0"/>
              </a:spcBef>
              <a:buNone/>
              <a:defRPr sz="714"/>
            </a:lvl4pPr>
            <a:lvl5pPr marL="653156" indent="0">
              <a:spcBef>
                <a:spcPts val="0"/>
              </a:spcBef>
              <a:buNone/>
              <a:defRPr sz="714"/>
            </a:lvl5pPr>
          </a:lstStyle>
          <a:p>
            <a:pPr lvl="0"/>
            <a:r>
              <a:rPr lang="en-US"/>
              <a:t>Click to add footnote. Numbers appear automatically (no additional space or tab needed). Use a period at the end of each footnote. Stretch the box to the right as needed.</a:t>
            </a:r>
          </a:p>
        </p:txBody>
      </p:sp>
      <p:sp>
        <p:nvSpPr>
          <p:cNvPr id="44" name="Slide Numbe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bg1"/>
                </a:solidFill>
                <a:latin typeface="+mn-lt"/>
                <a:cs typeface="Arial" panose="020B0604020202020204" pitchFamily="34" charset="0"/>
              </a:rPr>
              <a:t>‹#›</a:t>
            </a:fld>
            <a:endParaRPr lang="en-US" sz="1200" b="1">
              <a:solidFill>
                <a:schemeClr val="bg1"/>
              </a:solidFill>
              <a:latin typeface="+mn-lt"/>
            </a:endParaRPr>
          </a:p>
        </p:txBody>
      </p:sp>
      <p:sp>
        <p:nvSpPr>
          <p:cNvPr id="359" name="Slide Number"/>
          <p:cNvSpPr txBox="1"/>
          <p:nvPr userDrawn="1"/>
        </p:nvSpPr>
        <p:spPr bwMode="gray">
          <a:xfrm>
            <a:off x="11129268" y="6242419"/>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accent4"/>
                </a:solidFill>
                <a:latin typeface="+mn-lt"/>
                <a:cs typeface="Arial" panose="020B0604020202020204" pitchFamily="34" charset="0"/>
              </a:rPr>
              <a:t>‹#›</a:t>
            </a:fld>
            <a:endParaRPr lang="en-US" sz="1200" b="1">
              <a:solidFill>
                <a:schemeClr val="accent4"/>
              </a:solidFill>
              <a:latin typeface="+mn-lt"/>
            </a:endParaRPr>
          </a:p>
        </p:txBody>
      </p:sp>
      <p:pic>
        <p:nvPicPr>
          <p:cNvPr id="172" name="Graphic 171">
            <a:extLst>
              <a:ext uri="{FF2B5EF4-FFF2-40B4-BE49-F238E27FC236}">
                <a16:creationId xmlns:a16="http://schemas.microsoft.com/office/drawing/2014/main" id="{3CE2EA42-5FF6-4828-93A7-CB7DA9FCEEA8}"/>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bwMode="gray">
          <a:xfrm>
            <a:off x="609600" y="6273198"/>
            <a:ext cx="1051560" cy="291148"/>
          </a:xfrm>
          <a:prstGeom prst="rect">
            <a:avLst/>
          </a:prstGeom>
        </p:spPr>
      </p:pic>
      <p:pic>
        <p:nvPicPr>
          <p:cNvPr id="170" name="Graphic 169">
            <a:extLst>
              <a:ext uri="{FF2B5EF4-FFF2-40B4-BE49-F238E27FC236}">
                <a16:creationId xmlns:a16="http://schemas.microsoft.com/office/drawing/2014/main" id="{E8F4F1AC-204B-4D3B-A057-F367FD428C96}"/>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1896065" y="6311465"/>
            <a:ext cx="9281141" cy="101571"/>
          </a:xfrm>
          <a:prstGeom prst="rect">
            <a:avLst/>
          </a:prstGeom>
        </p:spPr>
      </p:pic>
    </p:spTree>
    <p:extLst>
      <p:ext uri="{BB962C8B-B14F-4D97-AF65-F5344CB8AC3E}">
        <p14:creationId xmlns:p14="http://schemas.microsoft.com/office/powerpoint/2010/main" val="3940206890"/>
      </p:ext>
    </p:extLst>
  </p:cSld>
  <p:clrMapOvr>
    <a:masterClrMapping/>
  </p:clrMapOvr>
  <p:extLst>
    <p:ext uri="{DCECCB84-F9BA-43D5-87BE-67443E8EF086}">
      <p15:sldGuideLst xmlns:p15="http://schemas.microsoft.com/office/powerpoint/2012/main">
        <p15:guide id="1" orient="horz" pos="3889">
          <p15:clr>
            <a:srgbClr val="FBAE40"/>
          </p15:clr>
        </p15:guide>
        <p15:guide id="2" orient="horz" pos="479" userDrawn="1">
          <p15:clr>
            <a:srgbClr val="FBAE40"/>
          </p15:clr>
        </p15:guide>
        <p15:guide id="3" orient="horz" pos="3613"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0203059"/>
      </p:ext>
    </p:extLst>
  </p:cSld>
  <p:clrMapOvr>
    <a:masterClrMapping/>
  </p:clrMapOvr>
  <p:extLst>
    <p:ext uri="{DCECCB84-F9BA-43D5-87BE-67443E8EF086}">
      <p15:sldGuideLst xmlns:p15="http://schemas.microsoft.com/office/powerpoint/2012/main">
        <p15:guide id="1" orient="horz" pos="3889" userDrawn="1">
          <p15:clr>
            <a:srgbClr val="FBAE40"/>
          </p15:clr>
        </p15:guide>
        <p15:guide id="2" orient="horz" pos="3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gal Caveat">
    <p:spTree>
      <p:nvGrpSpPr>
        <p:cNvPr id="1" name=""/>
        <p:cNvGrpSpPr/>
        <p:nvPr/>
      </p:nvGrpSpPr>
      <p:grpSpPr>
        <a:xfrm>
          <a:off x="0" y="0"/>
          <a:ext cx="0" cy="0"/>
          <a:chOff x="0" y="0"/>
          <a:chExt cx="0" cy="0"/>
        </a:xfrm>
      </p:grpSpPr>
      <p:sp>
        <p:nvSpPr>
          <p:cNvPr id="3" name="Date Placeholder 2" hidden="1"/>
          <p:cNvSpPr>
            <a:spLocks noGrp="1"/>
          </p:cNvSpPr>
          <p:nvPr>
            <p:ph type="dt" sz="half" idx="10"/>
          </p:nvPr>
        </p:nvSpPr>
        <p:spPr bwMode="gray"/>
        <p:txBody>
          <a:bodyPr/>
          <a:lstStyle/>
          <a:p>
            <a:endParaRPr lang="en-US"/>
          </a:p>
        </p:txBody>
      </p:sp>
      <p:sp>
        <p:nvSpPr>
          <p:cNvPr id="4" name="Slide Number Placeholder 3" hidden="1"/>
          <p:cNvSpPr>
            <a:spLocks noGrp="1"/>
          </p:cNvSpPr>
          <p:nvPr>
            <p:ph type="sldNum" sz="quarter" idx="11"/>
          </p:nvPr>
        </p:nvSpPr>
        <p:spPr bwMode="gray"/>
        <p:txBody>
          <a:bodyPr/>
          <a:lstStyle/>
          <a:p>
            <a:fld id="{79A09FC8-B54D-47FB-9034-F0587B1C3005}" type="slidenum">
              <a:rPr lang="en-US" smtClean="0"/>
              <a:pPr/>
              <a:t>‹#›</a:t>
            </a:fld>
            <a:endParaRPr lang="en-US"/>
          </a:p>
        </p:txBody>
      </p:sp>
      <p:grpSp>
        <p:nvGrpSpPr>
          <p:cNvPr id="9" name="Caveat"/>
          <p:cNvGrpSpPr/>
          <p:nvPr userDrawn="1"/>
        </p:nvGrpSpPr>
        <p:grpSpPr bwMode="gray">
          <a:xfrm>
            <a:off x="3041863" y="871768"/>
            <a:ext cx="7937074" cy="5004447"/>
            <a:chOff x="1541904" y="1270121"/>
            <a:chExt cx="7937074" cy="5004447"/>
          </a:xfrm>
        </p:grpSpPr>
        <p:sp>
          <p:nvSpPr>
            <p:cNvPr id="28" name="TextBox 27"/>
            <p:cNvSpPr txBox="1"/>
            <p:nvPr userDrawn="1"/>
          </p:nvSpPr>
          <p:spPr bwMode="gray">
            <a:xfrm>
              <a:off x="1541961" y="1270121"/>
              <a:ext cx="7937017" cy="5004447"/>
            </a:xfrm>
            <a:prstGeom prst="rect">
              <a:avLst/>
            </a:prstGeom>
            <a:noFill/>
          </p:spPr>
          <p:txBody>
            <a:bodyPr wrap="square" lIns="0" tIns="0" rIns="0" bIns="0" rtlCol="0">
              <a:spAutoFit/>
            </a:bodyPr>
            <a:lstStyle/>
            <a:p>
              <a:pPr>
                <a:lnSpc>
                  <a:spcPct val="110000"/>
                </a:lnSpc>
                <a:spcBef>
                  <a:spcPts val="400"/>
                </a:spcBef>
              </a:pPr>
              <a:r>
                <a:rPr lang="en-US" sz="800" b="0" spc="50">
                  <a:solidFill>
                    <a:schemeClr val="accent4"/>
                  </a:solidFill>
                </a:rPr>
                <a:t>LEGAL</a:t>
              </a:r>
              <a:r>
                <a:rPr lang="en-US" sz="800" b="0" spc="50" baseline="0">
                  <a:solidFill>
                    <a:schemeClr val="accent4"/>
                  </a:solidFill>
                </a:rPr>
                <a:t> CAVEAT</a:t>
              </a:r>
              <a:endParaRPr lang="en-US" sz="800" b="0" spc="50">
                <a:solidFill>
                  <a:schemeClr val="accent4"/>
                </a:solidFill>
              </a:endParaRPr>
            </a:p>
            <a:p>
              <a:pPr>
                <a:lnSpc>
                  <a:spcPct val="110000"/>
                </a:lnSpc>
                <a:spcBef>
                  <a:spcPts val="1200"/>
                </a:spcBef>
              </a:pPr>
              <a:r>
                <a:rPr lang="en-US" sz="800">
                  <a:solidFill>
                    <a:schemeClr val="accent4"/>
                  </a:solidFill>
                </a:rPr>
                <a:t>Advisory Board has made efforts to verify the accuracy of the information it provides to members. This report relies on data obtained from many sources, however, and Advisory Board cannot guarantee the accuracy of the information provided or any analysis based thereon. In addition, Advisory Board is not in the business of giving legal, medical,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medical, tax, or accounting issues, before implementing any of these tactics. Neither Advisory Board nor its officers, directors, trustees, employees, and agents shall be liable for any claims, liabilities, or expenses relating to (a) any errors or omissions in this report, whether caused by Advisory Board or any of its employees or agents, or sources or other third parties, (b) any recommendation or graded ranking by Advisory Board, or (c) failure of member and its employees and agents to abide by the terms set forth herein.</a:t>
              </a:r>
            </a:p>
            <a:p>
              <a:pPr>
                <a:lnSpc>
                  <a:spcPct val="110000"/>
                </a:lnSpc>
                <a:spcBef>
                  <a:spcPts val="800"/>
                </a:spcBef>
              </a:pPr>
              <a:r>
                <a:rPr lang="en-US" sz="800">
                  <a:solidFill>
                    <a:schemeClr val="accent4"/>
                  </a:solidFill>
                </a:rPr>
                <a:t>Advisory Board and the “A” logo are registered trademarks of The Advisory Board Company in the United States and other countries. Members are not permitted to use these trademarks, or any other trademark, product name, service name, trade name, and logo of Advisory Board without prior written consent of Advisory Board. All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Advisory Board and its products and services, or (b) an endorsement of the company or its products or services by Advisory Board. Advisory Board is not affiliated with any such company.</a:t>
              </a:r>
            </a:p>
            <a:p>
              <a:pPr>
                <a:lnSpc>
                  <a:spcPct val="110000"/>
                </a:lnSpc>
                <a:spcBef>
                  <a:spcPts val="1200"/>
                </a:spcBef>
              </a:pPr>
              <a:r>
                <a:rPr lang="en-US" sz="800" b="1">
                  <a:solidFill>
                    <a:schemeClr val="accent4"/>
                  </a:solidFill>
                </a:rPr>
                <a:t>IMPORTANT: Please read the following.</a:t>
              </a:r>
            </a:p>
            <a:p>
              <a:pPr>
                <a:lnSpc>
                  <a:spcPct val="110000"/>
                </a:lnSpc>
                <a:spcBef>
                  <a:spcPts val="400"/>
                </a:spcBef>
              </a:pPr>
              <a:r>
                <a:rPr lang="en-US" sz="800">
                  <a:solidFill>
                    <a:schemeClr val="accent4"/>
                  </a:solidFill>
                </a:rPr>
                <a:t>Advisory Board has prepared this report for the exclusive use of its members. Each member acknowledges and agrees that this report and the information contained herein (collectively, the “Report”) are confidential and proprietary to Advisory Board. By accepting delivery of this Report, each member agrees to abide by the terms as stated herein, including the following:</a:t>
              </a:r>
            </a:p>
            <a:p>
              <a:pPr marL="171450" indent="-171450">
                <a:lnSpc>
                  <a:spcPct val="110000"/>
                </a:lnSpc>
                <a:spcBef>
                  <a:spcPts val="800"/>
                </a:spcBef>
              </a:pPr>
              <a:r>
                <a:rPr lang="en-US" sz="800">
                  <a:solidFill>
                    <a:schemeClr val="accent4"/>
                  </a:solidFill>
                </a:rPr>
                <a:t>1.	Advisory Board owns all right, title, and interest in and to this Report. Except as stated herein, no right, license, permission, or interest of any kind in this Report is intended to be given, transferred to, or acquired by a member. Each member is authorized to use this Report only to the extent expressly authorized herein.</a:t>
              </a:r>
            </a:p>
            <a:p>
              <a:pPr marL="171450" indent="-171450">
                <a:lnSpc>
                  <a:spcPct val="110000"/>
                </a:lnSpc>
                <a:spcBef>
                  <a:spcPts val="800"/>
                </a:spcBef>
              </a:pPr>
              <a:r>
                <a:rPr lang="en-US" sz="800">
                  <a:solidFill>
                    <a:schemeClr val="accent4"/>
                  </a:solidFill>
                </a:rPr>
                <a:t>2.	Each member shall not sell, license, republish,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71450" indent="-171450">
                <a:lnSpc>
                  <a:spcPct val="110000"/>
                </a:lnSpc>
                <a:spcBef>
                  <a:spcPts val="800"/>
                </a:spcBef>
              </a:pPr>
              <a:r>
                <a:rPr lang="en-US" sz="800">
                  <a:solidFill>
                    <a:schemeClr val="accent4"/>
                  </a:solidFill>
                </a:rPr>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71450" indent="-171450">
                <a:lnSpc>
                  <a:spcPct val="110000"/>
                </a:lnSpc>
                <a:spcBef>
                  <a:spcPts val="800"/>
                </a:spcBef>
              </a:pPr>
              <a:r>
                <a:rPr lang="en-US" sz="800">
                  <a:solidFill>
                    <a:schemeClr val="accent4"/>
                  </a:solidFill>
                </a:rPr>
                <a:t>4.	Each member shall not remove from this Report any confidential markings, copyright notices, and/or other similar indicia herein.</a:t>
              </a:r>
            </a:p>
            <a:p>
              <a:pPr marL="171450" indent="-171450">
                <a:lnSpc>
                  <a:spcPct val="110000"/>
                </a:lnSpc>
                <a:spcBef>
                  <a:spcPts val="800"/>
                </a:spcBef>
              </a:pPr>
              <a:r>
                <a:rPr lang="en-US" sz="800">
                  <a:solidFill>
                    <a:schemeClr val="accent4"/>
                  </a:solidFill>
                </a:rPr>
                <a:t>5.	Each member is responsible for any breach of its obligations as stated herein by any of its employees or agents.</a:t>
              </a:r>
            </a:p>
            <a:p>
              <a:pPr marL="171450" indent="-171450">
                <a:lnSpc>
                  <a:spcPct val="110000"/>
                </a:lnSpc>
                <a:spcBef>
                  <a:spcPts val="800"/>
                </a:spcBef>
              </a:pPr>
              <a:r>
                <a:rPr lang="en-US" sz="800">
                  <a:solidFill>
                    <a:schemeClr val="accent4"/>
                  </a:solidFill>
                </a:rPr>
                <a:t>6.	If a member is unwilling to abide by any of the foregoing obligations, then such member shall promptly return this Report and all copies thereof to Advisory Board.</a:t>
              </a:r>
            </a:p>
          </p:txBody>
        </p:sp>
        <p:cxnSp>
          <p:nvCxnSpPr>
            <p:cNvPr id="27" name="Straight Connector 26">
              <a:extLst>
                <a:ext uri="{C183D7F6-B498-43B3-948B-1728B52AA6E4}">
                  <adec:decorative xmlns:adec="http://schemas.microsoft.com/office/drawing/2017/decorative" val="1"/>
                </a:ext>
              </a:extLst>
            </p:cNvPr>
            <p:cNvCxnSpPr/>
            <p:nvPr userDrawn="1"/>
          </p:nvCxnSpPr>
          <p:spPr bwMode="gray">
            <a:xfrm>
              <a:off x="1541904" y="1427230"/>
              <a:ext cx="7937074" cy="0"/>
            </a:xfrm>
            <a:prstGeom prst="line">
              <a:avLst/>
            </a:prstGeom>
            <a:ln w="19050">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
        <p:nvSpPr>
          <p:cNvPr id="12" name="Copyright">
            <a:extLst>
              <a:ext uri="{FF2B5EF4-FFF2-40B4-BE49-F238E27FC236}">
                <a16:creationId xmlns:a16="http://schemas.microsoft.com/office/drawing/2014/main" id="{37ECBFDB-F3C1-4D03-9412-AB3FB1618EA0}"/>
              </a:ext>
            </a:extLst>
          </p:cNvPr>
          <p:cNvSpPr txBox="1"/>
          <p:nvPr userDrawn="1"/>
        </p:nvSpPr>
        <p:spPr bwMode="gray">
          <a:xfrm>
            <a:off x="811952" y="6502287"/>
            <a:ext cx="2979100"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solidFill>
                  <a:schemeClr val="accent4"/>
                </a:solidFill>
                <a:latin typeface="+mj-lt"/>
                <a:cs typeface="Times New Roman" panose="02020603050405020304" pitchFamily="18" charset="0"/>
              </a:rPr>
              <a:t>© 2020 Advisory Board • All rights reserved • </a:t>
            </a:r>
            <a:r>
              <a:rPr lang="en-US" sz="700" b="1">
                <a:solidFill>
                  <a:schemeClr val="accent4"/>
                </a:solidFill>
                <a:latin typeface="+mj-lt"/>
                <a:cs typeface="Times New Roman" panose="02020603050405020304" pitchFamily="18" charset="0"/>
              </a:rPr>
              <a:t>advisory.com</a:t>
            </a:r>
          </a:p>
        </p:txBody>
      </p:sp>
      <p:sp>
        <p:nvSpPr>
          <p:cNvPr id="14" name="Slide Number">
            <a:extLst>
              <a:ext uri="{FF2B5EF4-FFF2-40B4-BE49-F238E27FC236}">
                <a16:creationId xmlns:a16="http://schemas.microsoft.com/office/drawing/2014/main" id="{3F095E33-003B-4E8E-853D-99C864317223}"/>
              </a:ext>
            </a:extLst>
          </p:cNvP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accent4"/>
                </a:solidFill>
                <a:latin typeface="+mn-lt"/>
                <a:cs typeface="Arial" panose="020B0604020202020204" pitchFamily="34" charset="0"/>
              </a:rPr>
              <a:t>‹#›</a:t>
            </a:fld>
            <a:endParaRPr lang="en-US" sz="1200" b="1">
              <a:solidFill>
                <a:schemeClr val="accent4"/>
              </a:solidFill>
              <a:latin typeface="+mn-lt"/>
            </a:endParaRPr>
          </a:p>
        </p:txBody>
      </p:sp>
      <p:pic>
        <p:nvPicPr>
          <p:cNvPr id="13" name="Graphic 12">
            <a:extLst>
              <a:ext uri="{FF2B5EF4-FFF2-40B4-BE49-F238E27FC236}">
                <a16:creationId xmlns:a16="http://schemas.microsoft.com/office/drawing/2014/main" id="{93313B97-D662-48C0-819F-7F9EC41248F5}"/>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gray">
          <a:xfrm>
            <a:off x="811952" y="872894"/>
            <a:ext cx="1600200" cy="443052"/>
          </a:xfrm>
          <a:prstGeom prst="rect">
            <a:avLst/>
          </a:prstGeom>
        </p:spPr>
      </p:pic>
    </p:spTree>
    <p:extLst>
      <p:ext uri="{BB962C8B-B14F-4D97-AF65-F5344CB8AC3E}">
        <p14:creationId xmlns:p14="http://schemas.microsoft.com/office/powerpoint/2010/main" val="169286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advisory.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4" name="Date Placeholder" hidden="1"/>
          <p:cNvSpPr>
            <a:spLocks noGrp="1"/>
          </p:cNvSpPr>
          <p:nvPr>
            <p:ph type="dt" sz="half" idx="2"/>
          </p:nvPr>
        </p:nvSpPr>
        <p:spPr bwMode="gray">
          <a:xfrm>
            <a:off x="314295" y="6930388"/>
            <a:ext cx="298480" cy="15389"/>
          </a:xfrm>
          <a:prstGeom prst="rect">
            <a:avLst/>
          </a:prstGeom>
        </p:spPr>
        <p:txBody>
          <a:bodyPr vert="horz" wrap="square" lIns="0" tIns="0" rIns="0" bIns="0" rtlCol="0" anchor="ctr">
            <a:spAutoFit/>
          </a:bodyPr>
          <a:lstStyle>
            <a:lvl1pPr algn="l">
              <a:defRPr sz="100">
                <a:solidFill>
                  <a:schemeClr val="accent3"/>
                </a:solidFill>
              </a:defRPr>
            </a:lvl1pPr>
          </a:lstStyle>
          <a:p>
            <a:endParaRPr lang="en-US"/>
          </a:p>
        </p:txBody>
      </p:sp>
      <p:sp>
        <p:nvSpPr>
          <p:cNvPr id="6" name="Slide Number Placeholder" hidden="1"/>
          <p:cNvSpPr>
            <a:spLocks noGrp="1"/>
          </p:cNvSpPr>
          <p:nvPr>
            <p:ph type="sldNum" sz="quarter" idx="4"/>
          </p:nvPr>
        </p:nvSpPr>
        <p:spPr bwMode="gray">
          <a:xfrm>
            <a:off x="0" y="6930388"/>
            <a:ext cx="215122" cy="15389"/>
          </a:xfrm>
          <a:prstGeom prst="rect">
            <a:avLst/>
          </a:prstGeom>
        </p:spPr>
        <p:txBody>
          <a:bodyPr vert="horz" wrap="square" lIns="0" tIns="0" rIns="0" bIns="0" rtlCol="0" anchor="ctr">
            <a:spAutoFit/>
          </a:bodyPr>
          <a:lstStyle>
            <a:lvl1pPr algn="r">
              <a:defRPr sz="100">
                <a:solidFill>
                  <a:schemeClr val="accent3"/>
                </a:solidFill>
              </a:defRPr>
            </a:lvl1pPr>
          </a:lstStyle>
          <a:p>
            <a:fld id="{79A09FC8-B54D-47FB-9034-F0587B1C3005}" type="slidenum">
              <a:rPr lang="en-US" smtClean="0"/>
              <a:pPr/>
              <a:t>‹#›</a:t>
            </a:fld>
            <a:endParaRPr lang="en-US"/>
          </a:p>
        </p:txBody>
      </p:sp>
      <p:sp>
        <p:nvSpPr>
          <p:cNvPr id="3" name="Text Placeholder"/>
          <p:cNvSpPr>
            <a:spLocks noGrp="1"/>
          </p:cNvSpPr>
          <p:nvPr>
            <p:ph type="body" idx="1"/>
          </p:nvPr>
        </p:nvSpPr>
        <p:spPr bwMode="gray">
          <a:xfrm>
            <a:off x="4495800" y="2587500"/>
            <a:ext cx="3200400" cy="2693045"/>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p:cNvSpPr>
            <a:spLocks noGrp="1"/>
          </p:cNvSpPr>
          <p:nvPr>
            <p:ph type="title"/>
          </p:nvPr>
        </p:nvSpPr>
        <p:spPr bwMode="gray">
          <a:xfrm>
            <a:off x="609600" y="477639"/>
            <a:ext cx="10969625" cy="540917"/>
          </a:xfrm>
          <a:prstGeom prst="rect">
            <a:avLst/>
          </a:prstGeom>
        </p:spPr>
        <p:txBody>
          <a:bodyPr vert="horz" wrap="square" lIns="0" tIns="0" rIns="0" bIns="0" rtlCol="0" anchor="t" anchorCtr="0">
            <a:spAutoFit/>
          </a:bodyPr>
          <a:lstStyle/>
          <a:p>
            <a:r>
              <a:rPr lang="en-US"/>
              <a:t>Slide title, Times New Roman 38pt, sentence case</a:t>
            </a:r>
          </a:p>
        </p:txBody>
      </p:sp>
      <p:sp>
        <p:nvSpPr>
          <p:cNvPr id="13" name="Copyright">
            <a:extLst>
              <a:ext uri="{FF2B5EF4-FFF2-40B4-BE49-F238E27FC236}">
                <a16:creationId xmlns:a16="http://schemas.microsoft.com/office/drawing/2014/main" id="{922C3CC6-5ECE-4DDF-BE6B-03B9F31A0C19}"/>
              </a:ext>
            </a:extLst>
          </p:cNvPr>
          <p:cNvSpPr txBox="1"/>
          <p:nvPr userDrawn="1"/>
        </p:nvSpPr>
        <p:spPr bwMode="gray">
          <a:xfrm>
            <a:off x="1896065" y="6502287"/>
            <a:ext cx="2979100"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solidFill>
                  <a:schemeClr val="accent4"/>
                </a:solidFill>
                <a:latin typeface="+mj-lt"/>
                <a:cs typeface="Times New Roman" panose="02020603050405020304" pitchFamily="18" charset="0"/>
              </a:rPr>
              <a:t>© 2021 Advisory Board • All rights reserved • </a:t>
            </a:r>
            <a:r>
              <a:rPr lang="en-US" sz="700" b="1">
                <a:solidFill>
                  <a:schemeClr val="accent4"/>
                </a:solidFill>
                <a:latin typeface="+mj-lt"/>
                <a:cs typeface="Times New Roman" panose="02020603050405020304" pitchFamily="18" charset="0"/>
              </a:rPr>
              <a:t>advisory.com</a:t>
            </a:r>
          </a:p>
        </p:txBody>
      </p:sp>
      <p:sp>
        <p:nvSpPr>
          <p:cNvPr id="14" name="Copyright">
            <a:hlinkClick r:id="rId13"/>
            <a:extLst>
              <a:ext uri="{FF2B5EF4-FFF2-40B4-BE49-F238E27FC236}">
                <a16:creationId xmlns:a16="http://schemas.microsoft.com/office/drawing/2014/main" id="{0A3C3AD7-17B5-4957-96AB-42FFE43EC907}"/>
              </a:ext>
            </a:extLst>
          </p:cNvPr>
          <p:cNvSpPr txBox="1"/>
          <p:nvPr userDrawn="1"/>
        </p:nvSpPr>
        <p:spPr bwMode="gray">
          <a:xfrm>
            <a:off x="10129929" y="6502287"/>
            <a:ext cx="1455646"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solidFill>
                  <a:schemeClr val="accent4"/>
                </a:solidFill>
                <a:latin typeface="+mj-lt"/>
                <a:cs typeface="Times New Roman" panose="02020603050405020304" pitchFamily="18" charset="0"/>
              </a:rPr>
              <a:t>Advisory Board interviews and analysis.</a:t>
            </a:r>
            <a:endParaRPr lang="en-US" sz="700" b="1">
              <a:solidFill>
                <a:schemeClr val="accent4"/>
              </a:solidFill>
              <a:latin typeface="+mj-lt"/>
              <a:cs typeface="Times New Roman" panose="02020603050405020304" pitchFamily="18" charset="0"/>
            </a:endParaRPr>
          </a:p>
        </p:txBody>
      </p:sp>
    </p:spTree>
    <p:extLst>
      <p:ext uri="{BB962C8B-B14F-4D97-AF65-F5344CB8AC3E}">
        <p14:creationId xmlns:p14="http://schemas.microsoft.com/office/powerpoint/2010/main" val="709670726"/>
      </p:ext>
    </p:extLst>
  </p:cSld>
  <p:clrMap bg1="lt1" tx1="dk1" bg2="lt2" tx2="dk2" accent1="accent1" accent2="accent2" accent3="accent3" accent4="accent4" accent5="accent5" accent6="accent6" hlink="hlink" folHlink="folHlink"/>
  <p:sldLayoutIdLst>
    <p:sldLayoutId id="2147483687" r:id="rId1"/>
    <p:sldLayoutId id="2147483661" r:id="rId2"/>
    <p:sldLayoutId id="2147483686" r:id="rId3"/>
    <p:sldLayoutId id="2147483664" r:id="rId4"/>
    <p:sldLayoutId id="2147483662" r:id="rId5"/>
    <p:sldLayoutId id="2147483684" r:id="rId6"/>
    <p:sldLayoutId id="2147483685" r:id="rId7"/>
    <p:sldLayoutId id="2147483655" r:id="rId8"/>
    <p:sldLayoutId id="2147483671" r:id="rId9"/>
    <p:sldLayoutId id="2147483668" r:id="rId10"/>
    <p:sldLayoutId id="2147483689" r:id="rId11"/>
  </p:sldLayoutIdLst>
  <p:hf sldNum="0" hdr="0" dt="0"/>
  <p:txStyles>
    <p:titleStyle>
      <a:lvl1pPr algn="l" defTabSz="914400" rtl="0" eaLnBrk="1" fontAlgn="ctr" latinLnBrk="0" hangingPunct="1">
        <a:lnSpc>
          <a:spcPct val="90000"/>
        </a:lnSpc>
        <a:spcBef>
          <a:spcPct val="0"/>
        </a:spcBef>
        <a:buNone/>
        <a:defRPr sz="3800" kern="1200">
          <a:solidFill>
            <a:schemeClr val="accent5"/>
          </a:solidFill>
          <a:latin typeface="+mj-lt"/>
          <a:ea typeface="+mj-ea"/>
          <a:cs typeface="Times New Roman" panose="02020603050405020304" pitchFamily="18" charset="0"/>
        </a:defRPr>
      </a:lvl1pPr>
    </p:titleStyle>
    <p:bodyStyle>
      <a:lvl1pPr marL="171450"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914400" rtl="0" eaLnBrk="1" fontAlgn="ctr" latinLnBrk="0" hangingPunct="1">
        <a:defRPr sz="1400" kern="1200">
          <a:solidFill>
            <a:schemeClr val="tx1"/>
          </a:solidFill>
          <a:latin typeface="+mn-lt"/>
          <a:ea typeface="+mn-ea"/>
          <a:cs typeface="+mn-cs"/>
        </a:defRPr>
      </a:lvl1pPr>
      <a:lvl2pPr marL="457200" algn="l" defTabSz="914400" rtl="0" eaLnBrk="1" fontAlgn="ctr" latinLnBrk="0" hangingPunct="1">
        <a:defRPr sz="1400" kern="1200">
          <a:solidFill>
            <a:schemeClr val="tx1"/>
          </a:solidFill>
          <a:latin typeface="+mn-lt"/>
          <a:ea typeface="+mn-ea"/>
          <a:cs typeface="+mn-cs"/>
        </a:defRPr>
      </a:lvl2pPr>
      <a:lvl3pPr marL="914400" algn="l" defTabSz="914400" rtl="0" eaLnBrk="1" fontAlgn="ctr" latinLnBrk="0" hangingPunct="1">
        <a:defRPr sz="1400" kern="1200">
          <a:solidFill>
            <a:schemeClr val="tx1"/>
          </a:solidFill>
          <a:latin typeface="+mn-lt"/>
          <a:ea typeface="+mn-ea"/>
          <a:cs typeface="+mn-cs"/>
        </a:defRPr>
      </a:lvl3pPr>
      <a:lvl4pPr marL="1371600" algn="l" defTabSz="914400" rtl="0" eaLnBrk="1" fontAlgn="ctr" latinLnBrk="0" hangingPunct="1">
        <a:defRPr sz="1400" kern="1200">
          <a:solidFill>
            <a:schemeClr val="tx1"/>
          </a:solidFill>
          <a:latin typeface="+mn-lt"/>
          <a:ea typeface="+mn-ea"/>
          <a:cs typeface="+mn-cs"/>
        </a:defRPr>
      </a:lvl4pPr>
      <a:lvl5pPr marL="1828800" algn="l" defTabSz="914400" rtl="0" eaLnBrk="1" fontAlgn="ctr" latinLnBrk="0" hangingPunct="1">
        <a:defRPr sz="1400" kern="1200">
          <a:solidFill>
            <a:schemeClr val="tx1"/>
          </a:solidFill>
          <a:latin typeface="+mn-lt"/>
          <a:ea typeface="+mn-ea"/>
          <a:cs typeface="+mn-cs"/>
        </a:defRPr>
      </a:lvl5pPr>
      <a:lvl6pPr marL="2286000" algn="l" defTabSz="914400" rtl="0" eaLnBrk="1" fontAlgn="ctr" latinLnBrk="0" hangingPunct="1">
        <a:defRPr sz="1400" kern="1200">
          <a:solidFill>
            <a:schemeClr val="tx1"/>
          </a:solidFill>
          <a:latin typeface="+mn-lt"/>
          <a:ea typeface="+mn-ea"/>
          <a:cs typeface="+mn-cs"/>
        </a:defRPr>
      </a:lvl6pPr>
      <a:lvl7pPr marL="2743200" algn="l" defTabSz="914400" rtl="0" eaLnBrk="1" fontAlgn="ctr" latinLnBrk="0" hangingPunct="1">
        <a:defRPr sz="1400" kern="1200">
          <a:solidFill>
            <a:schemeClr val="tx1"/>
          </a:solidFill>
          <a:latin typeface="+mn-lt"/>
          <a:ea typeface="+mn-ea"/>
          <a:cs typeface="+mn-cs"/>
        </a:defRPr>
      </a:lvl7pPr>
      <a:lvl8pPr marL="3200400" algn="l" defTabSz="914400" rtl="0" eaLnBrk="1" fontAlgn="ctr" latinLnBrk="0" hangingPunct="1">
        <a:defRPr sz="1400" kern="1200">
          <a:solidFill>
            <a:schemeClr val="tx1"/>
          </a:solidFill>
          <a:latin typeface="+mn-lt"/>
          <a:ea typeface="+mn-ea"/>
          <a:cs typeface="+mn-cs"/>
        </a:defRPr>
      </a:lvl8pPr>
      <a:lvl9pPr marL="3657600" algn="l" defTabSz="914400" rtl="0" eaLnBrk="1" fontAlgn="ctr"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userDrawn="1">
          <p15:clr>
            <a:srgbClr val="C35EA4"/>
          </p15:clr>
        </p15:guide>
        <p15:guide id="2" pos="7294" userDrawn="1">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18.png"/><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9.png"/><Relationship Id="rId7"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18.png"/><Relationship Id="rId4" Type="http://schemas.openxmlformats.org/officeDocument/2006/relationships/image" Target="../media/image20.png"/><Relationship Id="rId9" Type="http://schemas.openxmlformats.org/officeDocument/2006/relationships/image" Target="../media/image23.png"/></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27.png"/><Relationship Id="rId11" Type="http://schemas.openxmlformats.org/officeDocument/2006/relationships/image" Target="../media/image23.png"/><Relationship Id="rId5" Type="http://schemas.openxmlformats.org/officeDocument/2006/relationships/image" Target="../media/image26.png"/><Relationship Id="rId10" Type="http://schemas.openxmlformats.org/officeDocument/2006/relationships/image" Target="../media/image21.png"/><Relationship Id="rId4" Type="http://schemas.openxmlformats.org/officeDocument/2006/relationships/image" Target="../media/image25.png"/><Relationship Id="rId9" Type="http://schemas.openxmlformats.org/officeDocument/2006/relationships/image" Target="../media/image19.png"/></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9.png"/><Relationship Id="rId7"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18.png"/><Relationship Id="rId4" Type="http://schemas.openxmlformats.org/officeDocument/2006/relationships/image" Target="../media/image20.png"/><Relationship Id="rId9"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29.png"/><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EF66007-6BA1-4F46-833A-9CB2478D225E}"/>
              </a:ext>
            </a:extLst>
          </p:cNvPr>
          <p:cNvPicPr>
            <a:picLocks noChangeAspect="1"/>
          </p:cNvPicPr>
          <p:nvPr/>
        </p:nvPicPr>
        <p:blipFill>
          <a:blip r:embed="rId3"/>
          <a:stretch>
            <a:fillRect/>
          </a:stretch>
        </p:blipFill>
        <p:spPr>
          <a:xfrm>
            <a:off x="2708" y="0"/>
            <a:ext cx="12186584" cy="6858000"/>
          </a:xfrm>
          <a:prstGeom prst="rect">
            <a:avLst/>
          </a:prstGeom>
        </p:spPr>
      </p:pic>
      <p:pic>
        <p:nvPicPr>
          <p:cNvPr id="14" name="Advisory Board Logo">
            <a:extLst>
              <a:ext uri="{FF2B5EF4-FFF2-40B4-BE49-F238E27FC236}">
                <a16:creationId xmlns:a16="http://schemas.microsoft.com/office/drawing/2014/main" id="{CDEAA4B0-566F-437C-87D0-BEE392680F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631437" y="620324"/>
            <a:ext cx="2396970" cy="914400"/>
          </a:xfrm>
          <a:prstGeom prst="rect">
            <a:avLst/>
          </a:prstGeom>
        </p:spPr>
      </p:pic>
      <p:sp>
        <p:nvSpPr>
          <p:cNvPr id="17" name="Text Placeholder 39">
            <a:extLst>
              <a:ext uri="{FF2B5EF4-FFF2-40B4-BE49-F238E27FC236}">
                <a16:creationId xmlns:a16="http://schemas.microsoft.com/office/drawing/2014/main" id="{419AEF91-C406-4F1E-896A-77E224267096}"/>
              </a:ext>
            </a:extLst>
          </p:cNvPr>
          <p:cNvSpPr txBox="1">
            <a:spLocks/>
          </p:cNvSpPr>
          <p:nvPr/>
        </p:nvSpPr>
        <p:spPr>
          <a:xfrm>
            <a:off x="631437" y="2467936"/>
            <a:ext cx="10963275" cy="1853661"/>
          </a:xfrm>
          <a:prstGeom prst="rect">
            <a:avLst/>
          </a:prstGeom>
        </p:spPr>
        <p:txBody>
          <a:bodyPr/>
          <a:lstStyle>
            <a:lvl1pPr marL="0" indent="0" algn="ctr" defTabSz="914400" rtl="0" eaLnBrk="1" fontAlgn="ctr" latinLnBrk="0" hangingPunct="1">
              <a:lnSpc>
                <a:spcPct val="100000"/>
              </a:lnSpc>
              <a:spcBef>
                <a:spcPts val="600"/>
              </a:spcBef>
              <a:buClr>
                <a:schemeClr val="accent6"/>
              </a:buClr>
              <a:buFont typeface="Arial" panose="020B0604020202020204" pitchFamily="34" charset="0"/>
              <a:buNone/>
              <a:defRPr sz="4400" b="1" kern="1200">
                <a:solidFill>
                  <a:schemeClr val="bg1"/>
                </a:solidFill>
                <a:latin typeface="+mn-lt"/>
                <a:ea typeface="+mn-ea"/>
                <a:cs typeface="+mn-cs"/>
              </a:defRPr>
            </a:lvl1pPr>
            <a:lvl2pPr marL="176213" indent="0" algn="l" defTabSz="914400" rtl="0" eaLnBrk="1" fontAlgn="ctr" latinLnBrk="0" hangingPunct="1">
              <a:lnSpc>
                <a:spcPct val="100000"/>
              </a:lnSpc>
              <a:spcBef>
                <a:spcPts val="600"/>
              </a:spcBef>
              <a:buClr>
                <a:schemeClr val="accent6"/>
              </a:buClr>
              <a:buFont typeface="Arial" panose="020B0604020202020204" pitchFamily="34" charset="0"/>
              <a:buNone/>
              <a:defRPr sz="1500" kern="1200">
                <a:solidFill>
                  <a:schemeClr val="bg1"/>
                </a:solidFill>
                <a:latin typeface="+mn-lt"/>
                <a:ea typeface="+mn-ea"/>
                <a:cs typeface="+mn-cs"/>
              </a:defRPr>
            </a:lvl2pPr>
            <a:lvl3pPr marL="344488" indent="0" algn="l" defTabSz="914400" rtl="0" eaLnBrk="1" fontAlgn="ctr" latinLnBrk="0" hangingPunct="1">
              <a:lnSpc>
                <a:spcPct val="100000"/>
              </a:lnSpc>
              <a:spcBef>
                <a:spcPts val="600"/>
              </a:spcBef>
              <a:buClr>
                <a:schemeClr val="accent6"/>
              </a:buClr>
              <a:buFont typeface="Arial" panose="020B0604020202020204" pitchFamily="34" charset="0"/>
              <a:buNone/>
              <a:defRPr sz="1500" kern="1200">
                <a:solidFill>
                  <a:schemeClr val="bg1"/>
                </a:solidFill>
                <a:latin typeface="+mn-lt"/>
                <a:ea typeface="+mn-ea"/>
                <a:cs typeface="+mn-cs"/>
              </a:defRPr>
            </a:lvl3pPr>
            <a:lvl4pPr marL="519113" indent="0" algn="l" defTabSz="914400" rtl="0" eaLnBrk="1" fontAlgn="ctr" latinLnBrk="0" hangingPunct="1">
              <a:lnSpc>
                <a:spcPct val="100000"/>
              </a:lnSpc>
              <a:spcBef>
                <a:spcPts val="600"/>
              </a:spcBef>
              <a:buClr>
                <a:schemeClr val="accent6"/>
              </a:buClr>
              <a:buFont typeface="Arial" panose="020B0604020202020204" pitchFamily="34" charset="0"/>
              <a:buNone/>
              <a:defRPr sz="1500" kern="1200">
                <a:solidFill>
                  <a:schemeClr val="bg1"/>
                </a:solidFill>
                <a:latin typeface="+mn-lt"/>
                <a:ea typeface="+mn-ea"/>
                <a:cs typeface="+mn-cs"/>
              </a:defRPr>
            </a:lvl4pPr>
            <a:lvl5pPr marL="687387" indent="0" algn="l" defTabSz="914400" rtl="0" eaLnBrk="1" fontAlgn="ctr" latinLnBrk="0" hangingPunct="1">
              <a:lnSpc>
                <a:spcPct val="100000"/>
              </a:lnSpc>
              <a:spcBef>
                <a:spcPts val="600"/>
              </a:spcBef>
              <a:buClr>
                <a:schemeClr val="accent6"/>
              </a:buClr>
              <a:buFont typeface="Arial" panose="020B0604020202020204" pitchFamily="34" charset="0"/>
              <a:buNone/>
              <a:defRPr sz="1500" kern="1200" baseline="0">
                <a:solidFill>
                  <a:schemeClr val="bg1"/>
                </a:solidFill>
                <a:latin typeface="+mn-lt"/>
                <a:ea typeface="+mn-ea"/>
                <a:cs typeface="+mn-cs"/>
              </a:defRPr>
            </a:lvl5pPr>
            <a:lvl6pPr marL="1031875"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algn="l"/>
            <a:r>
              <a:rPr lang="en-US" sz="6000" b="0">
                <a:latin typeface="Times New Roman" panose="02020603050405020304" pitchFamily="18" charset="0"/>
                <a:cs typeface="Times New Roman" panose="02020603050405020304" pitchFamily="18" charset="0"/>
              </a:rPr>
              <a:t>Changing the Discussion on “Everywhere Care”</a:t>
            </a:r>
          </a:p>
        </p:txBody>
      </p:sp>
      <p:cxnSp>
        <p:nvCxnSpPr>
          <p:cNvPr id="18" name="Straight Connector 17">
            <a:extLst>
              <a:ext uri="{FF2B5EF4-FFF2-40B4-BE49-F238E27FC236}">
                <a16:creationId xmlns:a16="http://schemas.microsoft.com/office/drawing/2014/main" id="{817AF71D-42DD-4685-956E-525C0371528A}"/>
              </a:ext>
              <a:ext uri="{C183D7F6-B498-43B3-948B-1728B52AA6E4}">
                <adec:decorative xmlns:adec="http://schemas.microsoft.com/office/drawing/2017/decorative" val="1"/>
              </a:ext>
            </a:extLst>
          </p:cNvPr>
          <p:cNvCxnSpPr/>
          <p:nvPr/>
        </p:nvCxnSpPr>
        <p:spPr bwMode="invGray">
          <a:xfrm>
            <a:off x="742647" y="4484852"/>
            <a:ext cx="788670" cy="0"/>
          </a:xfrm>
          <a:prstGeom prst="line">
            <a:avLst/>
          </a:prstGeom>
          <a:ln w="28575">
            <a:solidFill>
              <a:schemeClr val="accent6"/>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F2BE74B-5C60-47AE-90B0-F32EDB4018F5}"/>
              </a:ext>
            </a:extLst>
          </p:cNvPr>
          <p:cNvSpPr txBox="1"/>
          <p:nvPr/>
        </p:nvSpPr>
        <p:spPr bwMode="gray">
          <a:xfrm>
            <a:off x="742647" y="4695008"/>
            <a:ext cx="5812532" cy="430887"/>
          </a:xfrm>
          <a:prstGeom prst="rect">
            <a:avLst/>
          </a:prstGeom>
          <a:noFill/>
        </p:spPr>
        <p:txBody>
          <a:bodyPr wrap="square" lIns="0" tIns="0" rIns="0" bIns="0" rtlCol="0">
            <a:spAutoFit/>
          </a:bodyPr>
          <a:lstStyle/>
          <a:p>
            <a:pPr>
              <a:spcBef>
                <a:spcPts val="500"/>
              </a:spcBef>
            </a:pPr>
            <a:r>
              <a:rPr lang="en-US" sz="2800" spc="150">
                <a:solidFill>
                  <a:schemeClr val="bg1"/>
                </a:solidFill>
              </a:rPr>
              <a:t>Gina Lohr and Megan Director</a:t>
            </a:r>
          </a:p>
        </p:txBody>
      </p:sp>
    </p:spTree>
    <p:extLst>
      <p:ext uri="{BB962C8B-B14F-4D97-AF65-F5344CB8AC3E}">
        <p14:creationId xmlns:p14="http://schemas.microsoft.com/office/powerpoint/2010/main" val="3696248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5557D511-D4DA-4E68-8D46-54D0B9D10411}"/>
              </a:ext>
            </a:extLst>
          </p:cNvPr>
          <p:cNvSpPr>
            <a:spLocks noGrp="1"/>
          </p:cNvSpPr>
          <p:nvPr>
            <p:ph type="body" sz="quarter" idx="28"/>
          </p:nvPr>
        </p:nvSpPr>
        <p:spPr/>
        <p:txBody>
          <a:bodyPr/>
          <a:lstStyle/>
          <a:p>
            <a:endParaRPr lang="en-US"/>
          </a:p>
        </p:txBody>
      </p:sp>
      <p:sp>
        <p:nvSpPr>
          <p:cNvPr id="14" name="Text Placeholder 13">
            <a:extLst>
              <a:ext uri="{FF2B5EF4-FFF2-40B4-BE49-F238E27FC236}">
                <a16:creationId xmlns:a16="http://schemas.microsoft.com/office/drawing/2014/main" id="{0CF1B97C-1104-45BC-BAE8-8417A5799DA0}"/>
              </a:ext>
            </a:extLst>
          </p:cNvPr>
          <p:cNvSpPr>
            <a:spLocks noGrp="1"/>
          </p:cNvSpPr>
          <p:nvPr>
            <p:ph type="body" sz="quarter" idx="27"/>
          </p:nvPr>
        </p:nvSpPr>
        <p:spPr/>
        <p:txBody>
          <a:bodyPr/>
          <a:lstStyle/>
          <a:p>
            <a:endParaRPr lang="en-US"/>
          </a:p>
        </p:txBody>
      </p:sp>
      <p:sp>
        <p:nvSpPr>
          <p:cNvPr id="13" name="Title 12">
            <a:extLst>
              <a:ext uri="{FF2B5EF4-FFF2-40B4-BE49-F238E27FC236}">
                <a16:creationId xmlns:a16="http://schemas.microsoft.com/office/drawing/2014/main" id="{3AE334DD-71A8-41BE-B76E-3A0F7508B816}"/>
              </a:ext>
            </a:extLst>
          </p:cNvPr>
          <p:cNvSpPr>
            <a:spLocks noGrp="1"/>
          </p:cNvSpPr>
          <p:nvPr>
            <p:ph type="title"/>
          </p:nvPr>
        </p:nvSpPr>
        <p:spPr/>
        <p:txBody>
          <a:bodyPr/>
          <a:lstStyle/>
          <a:p>
            <a:r>
              <a:rPr lang="en-US">
                <a:solidFill>
                  <a:schemeClr val="accent6"/>
                </a:solidFill>
              </a:rPr>
              <a:t>Legacy model: </a:t>
            </a:r>
            <a:r>
              <a:rPr lang="en-US"/>
              <a:t>few sites and “owners” of care</a:t>
            </a:r>
          </a:p>
        </p:txBody>
      </p:sp>
      <p:sp>
        <p:nvSpPr>
          <p:cNvPr id="54" name="TextBox 53">
            <a:extLst>
              <a:ext uri="{FF2B5EF4-FFF2-40B4-BE49-F238E27FC236}">
                <a16:creationId xmlns:a16="http://schemas.microsoft.com/office/drawing/2014/main" id="{15491375-BDE1-48D6-8BFE-BF3EE5900A69}"/>
              </a:ext>
            </a:extLst>
          </p:cNvPr>
          <p:cNvSpPr txBox="1"/>
          <p:nvPr/>
        </p:nvSpPr>
        <p:spPr bwMode="gray">
          <a:xfrm>
            <a:off x="7934089" y="1822867"/>
            <a:ext cx="2650489" cy="738664"/>
          </a:xfrm>
          <a:prstGeom prst="rect">
            <a:avLst/>
          </a:prstGeom>
          <a:noFill/>
        </p:spPr>
        <p:txBody>
          <a:bodyPr wrap="square" lIns="0" tIns="0" rIns="0" bIns="0" rtlCol="0">
            <a:spAutoFit/>
          </a:bodyPr>
          <a:lstStyle/>
          <a:p>
            <a:r>
              <a:rPr lang="en-US" sz="1600"/>
              <a:t>Urgent, emergent and acute care historically happened at hospitals</a:t>
            </a:r>
          </a:p>
        </p:txBody>
      </p:sp>
      <p:sp>
        <p:nvSpPr>
          <p:cNvPr id="55" name="TextBox 54">
            <a:extLst>
              <a:ext uri="{FF2B5EF4-FFF2-40B4-BE49-F238E27FC236}">
                <a16:creationId xmlns:a16="http://schemas.microsoft.com/office/drawing/2014/main" id="{86103640-4CC7-4EC8-8FF5-722579C0FEF3}"/>
              </a:ext>
            </a:extLst>
          </p:cNvPr>
          <p:cNvSpPr txBox="1"/>
          <p:nvPr/>
        </p:nvSpPr>
        <p:spPr bwMode="gray">
          <a:xfrm>
            <a:off x="1538027" y="1822867"/>
            <a:ext cx="2819571" cy="738664"/>
          </a:xfrm>
          <a:prstGeom prst="rect">
            <a:avLst/>
          </a:prstGeom>
          <a:noFill/>
        </p:spPr>
        <p:txBody>
          <a:bodyPr wrap="square" lIns="0" tIns="0" rIns="0" bIns="0" rtlCol="0">
            <a:spAutoFit/>
          </a:bodyPr>
          <a:lstStyle/>
          <a:p>
            <a:r>
              <a:rPr lang="en-US" sz="1600"/>
              <a:t>Primary care and management historically happened at physician offices</a:t>
            </a:r>
          </a:p>
        </p:txBody>
      </p:sp>
      <p:sp>
        <p:nvSpPr>
          <p:cNvPr id="69" name="TextBox 68">
            <a:extLst>
              <a:ext uri="{FF2B5EF4-FFF2-40B4-BE49-F238E27FC236}">
                <a16:creationId xmlns:a16="http://schemas.microsoft.com/office/drawing/2014/main" id="{BBE61880-5A4C-6E40-9036-C5A890C33661}"/>
              </a:ext>
            </a:extLst>
          </p:cNvPr>
          <p:cNvSpPr txBox="1"/>
          <p:nvPr/>
        </p:nvSpPr>
        <p:spPr bwMode="gray">
          <a:xfrm>
            <a:off x="4533008" y="5363589"/>
            <a:ext cx="3125984" cy="246221"/>
          </a:xfrm>
          <a:prstGeom prst="rect">
            <a:avLst/>
          </a:prstGeom>
          <a:noFill/>
        </p:spPr>
        <p:txBody>
          <a:bodyPr wrap="square" lIns="0" tIns="0" rIns="0" bIns="0" rtlCol="0">
            <a:spAutoFit/>
          </a:bodyPr>
          <a:lstStyle/>
          <a:p>
            <a:pPr algn="ctr"/>
            <a:r>
              <a:rPr lang="en-US" sz="1600" b="1"/>
              <a:t>Patient knows where to get care</a:t>
            </a:r>
          </a:p>
        </p:txBody>
      </p:sp>
      <p:grpSp>
        <p:nvGrpSpPr>
          <p:cNvPr id="5" name="Group 4">
            <a:extLst>
              <a:ext uri="{FF2B5EF4-FFF2-40B4-BE49-F238E27FC236}">
                <a16:creationId xmlns:a16="http://schemas.microsoft.com/office/drawing/2014/main" id="{6D6EA345-C2D9-4AA9-859A-C5FB5968670D}"/>
              </a:ext>
            </a:extLst>
          </p:cNvPr>
          <p:cNvGrpSpPr/>
          <p:nvPr/>
        </p:nvGrpSpPr>
        <p:grpSpPr>
          <a:xfrm>
            <a:off x="4592595" y="1719324"/>
            <a:ext cx="3006810" cy="3419353"/>
            <a:chOff x="3974561" y="2033512"/>
            <a:chExt cx="2268866" cy="2580161"/>
          </a:xfrm>
        </p:grpSpPr>
        <p:sp>
          <p:nvSpPr>
            <p:cNvPr id="37" name="Oval 36">
              <a:extLst>
                <a:ext uri="{FF2B5EF4-FFF2-40B4-BE49-F238E27FC236}">
                  <a16:creationId xmlns:a16="http://schemas.microsoft.com/office/drawing/2014/main" id="{DB16AFF2-9588-4224-BAB7-12186F7C124A}"/>
                </a:ext>
              </a:extLst>
            </p:cNvPr>
            <p:cNvSpPr/>
            <p:nvPr/>
          </p:nvSpPr>
          <p:spPr bwMode="gray">
            <a:xfrm>
              <a:off x="5420467" y="2033513"/>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BC44B89-42B6-4018-90F0-523CA5A21C6F}"/>
                </a:ext>
              </a:extLst>
            </p:cNvPr>
            <p:cNvSpPr/>
            <p:nvPr/>
          </p:nvSpPr>
          <p:spPr bwMode="gray">
            <a:xfrm>
              <a:off x="3974561" y="2033512"/>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descr="Icon&#10;&#10;Description automatically generated">
              <a:extLst>
                <a:ext uri="{FF2B5EF4-FFF2-40B4-BE49-F238E27FC236}">
                  <a16:creationId xmlns:a16="http://schemas.microsoft.com/office/drawing/2014/main" id="{A43CCD9D-D143-4781-9D49-9068298BCF83}"/>
                </a:ext>
              </a:extLst>
            </p:cNvPr>
            <p:cNvPicPr>
              <a:picLocks noChangeAspect="1"/>
            </p:cNvPicPr>
            <p:nvPr/>
          </p:nvPicPr>
          <p:blipFill>
            <a:blip r:embed="rId3"/>
            <a:stretch>
              <a:fillRect/>
            </a:stretch>
          </p:blipFill>
          <p:spPr>
            <a:xfrm>
              <a:off x="4220095" y="2220965"/>
              <a:ext cx="331893" cy="448056"/>
            </a:xfrm>
            <a:prstGeom prst="rect">
              <a:avLst/>
            </a:prstGeom>
          </p:spPr>
        </p:pic>
        <p:sp>
          <p:nvSpPr>
            <p:cNvPr id="83" name="Oval 82">
              <a:extLst>
                <a:ext uri="{FF2B5EF4-FFF2-40B4-BE49-F238E27FC236}">
                  <a16:creationId xmlns:a16="http://schemas.microsoft.com/office/drawing/2014/main" id="{EF9E5B0A-349D-4F1C-8F0A-FBA2D06F9EAD}"/>
                </a:ext>
              </a:extLst>
            </p:cNvPr>
            <p:cNvSpPr/>
            <p:nvPr/>
          </p:nvSpPr>
          <p:spPr bwMode="gray">
            <a:xfrm>
              <a:off x="4496559" y="3388803"/>
              <a:ext cx="1224870" cy="122487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descr="Icon&#10;&#10;Description automatically generated">
              <a:extLst>
                <a:ext uri="{FF2B5EF4-FFF2-40B4-BE49-F238E27FC236}">
                  <a16:creationId xmlns:a16="http://schemas.microsoft.com/office/drawing/2014/main" id="{85FCAC6B-DAEB-4946-AA04-1BF7D68CD119}"/>
                </a:ext>
              </a:extLst>
            </p:cNvPr>
            <p:cNvPicPr>
              <a:picLocks noChangeAspect="1"/>
            </p:cNvPicPr>
            <p:nvPr/>
          </p:nvPicPr>
          <p:blipFill>
            <a:blip r:embed="rId4"/>
            <a:stretch>
              <a:fillRect/>
            </a:stretch>
          </p:blipFill>
          <p:spPr>
            <a:xfrm>
              <a:off x="4838061" y="3635479"/>
              <a:ext cx="541866" cy="731520"/>
            </a:xfrm>
            <a:prstGeom prst="rect">
              <a:avLst/>
            </a:prstGeom>
          </p:spPr>
        </p:pic>
        <p:pic>
          <p:nvPicPr>
            <p:cNvPr id="32" name="Picture 31" descr="A screen shot of a computer&#10;&#10;Description automatically generated">
              <a:extLst>
                <a:ext uri="{FF2B5EF4-FFF2-40B4-BE49-F238E27FC236}">
                  <a16:creationId xmlns:a16="http://schemas.microsoft.com/office/drawing/2014/main" id="{DD0BF854-189B-4F38-ADFE-33E974A10184}"/>
                </a:ext>
              </a:extLst>
            </p:cNvPr>
            <p:cNvPicPr>
              <a:picLocks noChangeAspect="1"/>
            </p:cNvPicPr>
            <p:nvPr/>
          </p:nvPicPr>
          <p:blipFill>
            <a:blip r:embed="rId5"/>
            <a:stretch>
              <a:fillRect/>
            </a:stretch>
          </p:blipFill>
          <p:spPr>
            <a:xfrm>
              <a:off x="5583028" y="2220965"/>
              <a:ext cx="497840" cy="448056"/>
            </a:xfrm>
            <a:prstGeom prst="rect">
              <a:avLst/>
            </a:prstGeom>
          </p:spPr>
        </p:pic>
        <p:grpSp>
          <p:nvGrpSpPr>
            <p:cNvPr id="2" name="Group 1">
              <a:extLst>
                <a:ext uri="{FF2B5EF4-FFF2-40B4-BE49-F238E27FC236}">
                  <a16:creationId xmlns:a16="http://schemas.microsoft.com/office/drawing/2014/main" id="{04035279-092A-4B16-8D47-01CFBE364D8D}"/>
                </a:ext>
              </a:extLst>
            </p:cNvPr>
            <p:cNvGrpSpPr/>
            <p:nvPr/>
          </p:nvGrpSpPr>
          <p:grpSpPr>
            <a:xfrm>
              <a:off x="4108711" y="2048021"/>
              <a:ext cx="2013049" cy="2013045"/>
              <a:chOff x="5095717" y="1607687"/>
              <a:chExt cx="2013049" cy="2013045"/>
            </a:xfrm>
          </p:grpSpPr>
          <p:sp>
            <p:nvSpPr>
              <p:cNvPr id="18" name="Arc 17">
                <a:extLst>
                  <a:ext uri="{FF2B5EF4-FFF2-40B4-BE49-F238E27FC236}">
                    <a16:creationId xmlns:a16="http://schemas.microsoft.com/office/drawing/2014/main" id="{2C0847BE-3515-496A-962E-715D46C09CD9}"/>
                  </a:ext>
                </a:extLst>
              </p:cNvPr>
              <p:cNvSpPr/>
              <p:nvPr/>
            </p:nvSpPr>
            <p:spPr bwMode="gray">
              <a:xfrm rot="7200000">
                <a:off x="5095719" y="1607685"/>
                <a:ext cx="2013045" cy="2013049"/>
              </a:xfrm>
              <a:prstGeom prst="arc">
                <a:avLst>
                  <a:gd name="adj1" fmla="val 13635637"/>
                  <a:gd name="adj2" fmla="val 17409470"/>
                </a:avLst>
              </a:prstGeom>
              <a:noFill/>
              <a:ln w="19050" cap="flat" cmpd="sng" algn="ctr">
                <a:solidFill>
                  <a:schemeClr val="accent3"/>
                </a:solidFill>
                <a:prstDash val="solid"/>
                <a:miter lim="800000"/>
                <a:headEnd type="triangle" w="med" len="med"/>
                <a:tailEnd type="triangle" w="med" len="med"/>
              </a:ln>
              <a:effectLst/>
            </p:spPr>
            <p:txBody>
              <a:bodyPr rtlCol="0" anchor="ctr"/>
              <a:lstStyle/>
              <a:p>
                <a:pPr algn="ctr"/>
                <a:endParaRPr lang="en-US" sz="2571">
                  <a:latin typeface="+mj-lt"/>
                </a:endParaRPr>
              </a:p>
            </p:txBody>
          </p:sp>
          <p:sp>
            <p:nvSpPr>
              <p:cNvPr id="19" name="Arc 18">
                <a:extLst>
                  <a:ext uri="{FF2B5EF4-FFF2-40B4-BE49-F238E27FC236}">
                    <a16:creationId xmlns:a16="http://schemas.microsoft.com/office/drawing/2014/main" id="{97B7A363-8922-4847-AC0E-C2C19FFDD8AD}"/>
                  </a:ext>
                </a:extLst>
              </p:cNvPr>
              <p:cNvSpPr/>
              <p:nvPr/>
            </p:nvSpPr>
            <p:spPr bwMode="gray">
              <a:xfrm rot="14400000">
                <a:off x="5095719" y="1607685"/>
                <a:ext cx="2013045" cy="2013049"/>
              </a:xfrm>
              <a:prstGeom prst="arc">
                <a:avLst>
                  <a:gd name="adj1" fmla="val 15083198"/>
                  <a:gd name="adj2" fmla="val 18689952"/>
                </a:avLst>
              </a:prstGeom>
              <a:noFill/>
              <a:ln w="19050" cap="flat" cmpd="sng" algn="ctr">
                <a:solidFill>
                  <a:schemeClr val="accent3"/>
                </a:solidFill>
                <a:prstDash val="solid"/>
                <a:miter lim="800000"/>
                <a:headEnd type="triangle" w="med" len="med"/>
                <a:tailEnd type="triangle" w="med" len="med"/>
              </a:ln>
              <a:effectLst/>
            </p:spPr>
            <p:txBody>
              <a:bodyPr rtlCol="0" anchor="ctr"/>
              <a:lstStyle/>
              <a:p>
                <a:pPr algn="ctr"/>
                <a:endParaRPr lang="en-US" sz="2571">
                  <a:latin typeface="+mj-lt"/>
                </a:endParaRPr>
              </a:p>
            </p:txBody>
          </p:sp>
          <p:sp>
            <p:nvSpPr>
              <p:cNvPr id="22" name="Arc 21">
                <a:extLst>
                  <a:ext uri="{FF2B5EF4-FFF2-40B4-BE49-F238E27FC236}">
                    <a16:creationId xmlns:a16="http://schemas.microsoft.com/office/drawing/2014/main" id="{F81918CC-734F-4F24-8C27-17A137061DAD}"/>
                  </a:ext>
                </a:extLst>
              </p:cNvPr>
              <p:cNvSpPr/>
              <p:nvPr/>
            </p:nvSpPr>
            <p:spPr bwMode="gray">
              <a:xfrm>
                <a:off x="5095717" y="1607687"/>
                <a:ext cx="2013049" cy="2013045"/>
              </a:xfrm>
              <a:prstGeom prst="arc">
                <a:avLst>
                  <a:gd name="adj1" fmla="val 14867683"/>
                  <a:gd name="adj2" fmla="val 17560368"/>
                </a:avLst>
              </a:prstGeom>
              <a:noFill/>
              <a:ln w="19050" cap="flat" cmpd="sng" algn="ctr">
                <a:solidFill>
                  <a:schemeClr val="accent3"/>
                </a:solidFill>
                <a:prstDash val="solid"/>
                <a:miter lim="800000"/>
                <a:headEnd type="triangle" w="med" len="med"/>
                <a:tailEnd type="triangle" w="med" len="med"/>
              </a:ln>
              <a:effectLst/>
            </p:spPr>
            <p:txBody>
              <a:bodyPr rtlCol="0" anchor="ctr"/>
              <a:lstStyle/>
              <a:p>
                <a:pPr algn="ctr"/>
                <a:endParaRPr lang="en-US" sz="2571">
                  <a:latin typeface="+mj-lt"/>
                </a:endParaRPr>
              </a:p>
            </p:txBody>
          </p:sp>
        </p:grpSp>
      </p:grpSp>
    </p:spTree>
    <p:extLst>
      <p:ext uri="{BB962C8B-B14F-4D97-AF65-F5344CB8AC3E}">
        <p14:creationId xmlns:p14="http://schemas.microsoft.com/office/powerpoint/2010/main" val="1613001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5557D511-D4DA-4E68-8D46-54D0B9D10411}"/>
              </a:ext>
            </a:extLst>
          </p:cNvPr>
          <p:cNvSpPr>
            <a:spLocks noGrp="1"/>
          </p:cNvSpPr>
          <p:nvPr>
            <p:ph type="body" sz="quarter" idx="28"/>
          </p:nvPr>
        </p:nvSpPr>
        <p:spPr/>
        <p:txBody>
          <a:bodyPr/>
          <a:lstStyle/>
          <a:p>
            <a:endParaRPr lang="en-US"/>
          </a:p>
        </p:txBody>
      </p:sp>
      <p:sp>
        <p:nvSpPr>
          <p:cNvPr id="14" name="Text Placeholder 13">
            <a:extLst>
              <a:ext uri="{FF2B5EF4-FFF2-40B4-BE49-F238E27FC236}">
                <a16:creationId xmlns:a16="http://schemas.microsoft.com/office/drawing/2014/main" id="{0CF1B97C-1104-45BC-BAE8-8417A5799DA0}"/>
              </a:ext>
            </a:extLst>
          </p:cNvPr>
          <p:cNvSpPr>
            <a:spLocks noGrp="1"/>
          </p:cNvSpPr>
          <p:nvPr>
            <p:ph type="body" sz="quarter" idx="27"/>
          </p:nvPr>
        </p:nvSpPr>
        <p:spPr/>
        <p:txBody>
          <a:bodyPr/>
          <a:lstStyle/>
          <a:p>
            <a:endParaRPr lang="en-US"/>
          </a:p>
        </p:txBody>
      </p:sp>
      <p:sp>
        <p:nvSpPr>
          <p:cNvPr id="13" name="Title 12">
            <a:extLst>
              <a:ext uri="{FF2B5EF4-FFF2-40B4-BE49-F238E27FC236}">
                <a16:creationId xmlns:a16="http://schemas.microsoft.com/office/drawing/2014/main" id="{3AE334DD-71A8-41BE-B76E-3A0F7508B816}"/>
              </a:ext>
            </a:extLst>
          </p:cNvPr>
          <p:cNvSpPr>
            <a:spLocks noGrp="1"/>
          </p:cNvSpPr>
          <p:nvPr>
            <p:ph type="title"/>
          </p:nvPr>
        </p:nvSpPr>
        <p:spPr>
          <a:xfrm>
            <a:off x="612774" y="588771"/>
            <a:ext cx="10972800" cy="540917"/>
          </a:xfrm>
        </p:spPr>
        <p:txBody>
          <a:bodyPr/>
          <a:lstStyle/>
          <a:p>
            <a:r>
              <a:rPr lang="en-US">
                <a:solidFill>
                  <a:schemeClr val="accent6"/>
                </a:solidFill>
              </a:rPr>
              <a:t>New model: </a:t>
            </a:r>
            <a:r>
              <a:rPr lang="en-US">
                <a:solidFill>
                  <a:schemeClr val="tx1"/>
                </a:solidFill>
              </a:rPr>
              <a:t>numerous sites, “owners,” and touchpoints</a:t>
            </a:r>
          </a:p>
        </p:txBody>
      </p:sp>
      <p:grpSp>
        <p:nvGrpSpPr>
          <p:cNvPr id="2" name="Group 1">
            <a:extLst>
              <a:ext uri="{FF2B5EF4-FFF2-40B4-BE49-F238E27FC236}">
                <a16:creationId xmlns:a16="http://schemas.microsoft.com/office/drawing/2014/main" id="{28D95A23-3060-4420-9B59-70CB3FD56464}"/>
              </a:ext>
            </a:extLst>
          </p:cNvPr>
          <p:cNvGrpSpPr/>
          <p:nvPr/>
        </p:nvGrpSpPr>
        <p:grpSpPr>
          <a:xfrm>
            <a:off x="762462" y="1593178"/>
            <a:ext cx="10667076" cy="4149934"/>
            <a:chOff x="719381" y="1593178"/>
            <a:chExt cx="10667076" cy="4149934"/>
          </a:xfrm>
        </p:grpSpPr>
        <p:sp>
          <p:nvSpPr>
            <p:cNvPr id="28" name="TextBox 27">
              <a:extLst>
                <a:ext uri="{FF2B5EF4-FFF2-40B4-BE49-F238E27FC236}">
                  <a16:creationId xmlns:a16="http://schemas.microsoft.com/office/drawing/2014/main" id="{82C16837-B762-4414-9B88-21369A2DBFED}"/>
                </a:ext>
              </a:extLst>
            </p:cNvPr>
            <p:cNvSpPr txBox="1"/>
            <p:nvPr/>
          </p:nvSpPr>
          <p:spPr bwMode="gray">
            <a:xfrm>
              <a:off x="8093422" y="4268357"/>
              <a:ext cx="2894876" cy="492443"/>
            </a:xfrm>
            <a:prstGeom prst="rect">
              <a:avLst/>
            </a:prstGeom>
            <a:noFill/>
          </p:spPr>
          <p:txBody>
            <a:bodyPr wrap="square" lIns="0" tIns="0" rIns="0" bIns="0" rtlCol="0">
              <a:spAutoFit/>
            </a:bodyPr>
            <a:lstStyle/>
            <a:p>
              <a:r>
                <a:rPr lang="en-US" sz="1600"/>
                <a:t>Imaging may happen at </a:t>
              </a:r>
              <a:r>
                <a:rPr lang="en-US" sz="1600" b="1"/>
                <a:t>freestanding imaging centers</a:t>
              </a:r>
            </a:p>
          </p:txBody>
        </p:sp>
        <p:sp>
          <p:nvSpPr>
            <p:cNvPr id="52" name="TextBox 51">
              <a:extLst>
                <a:ext uri="{FF2B5EF4-FFF2-40B4-BE49-F238E27FC236}">
                  <a16:creationId xmlns:a16="http://schemas.microsoft.com/office/drawing/2014/main" id="{E7DE5868-9929-4F37-98F7-D514098E1D3E}"/>
                </a:ext>
              </a:extLst>
            </p:cNvPr>
            <p:cNvSpPr txBox="1"/>
            <p:nvPr/>
          </p:nvSpPr>
          <p:spPr bwMode="gray">
            <a:xfrm>
              <a:off x="1401676" y="4268357"/>
              <a:ext cx="2689903" cy="492443"/>
            </a:xfrm>
            <a:prstGeom prst="rect">
              <a:avLst/>
            </a:prstGeom>
            <a:noFill/>
          </p:spPr>
          <p:txBody>
            <a:bodyPr wrap="square" lIns="0" tIns="0" rIns="0" bIns="0" rtlCol="0">
              <a:spAutoFit/>
            </a:bodyPr>
            <a:lstStyle/>
            <a:p>
              <a:pPr algn="r"/>
              <a:r>
                <a:rPr lang="en-US" sz="1600"/>
                <a:t>Surgery may happen at </a:t>
              </a:r>
              <a:r>
                <a:rPr lang="en-US" sz="1600" b="1"/>
                <a:t>ambulatory surgery centers</a:t>
              </a:r>
            </a:p>
          </p:txBody>
        </p:sp>
        <p:sp>
          <p:nvSpPr>
            <p:cNvPr id="53" name="TextBox 52">
              <a:extLst>
                <a:ext uri="{FF2B5EF4-FFF2-40B4-BE49-F238E27FC236}">
                  <a16:creationId xmlns:a16="http://schemas.microsoft.com/office/drawing/2014/main" id="{5159990C-D250-444B-8C7F-3092EE24E90F}"/>
                </a:ext>
              </a:extLst>
            </p:cNvPr>
            <p:cNvSpPr txBox="1"/>
            <p:nvPr/>
          </p:nvSpPr>
          <p:spPr bwMode="gray">
            <a:xfrm>
              <a:off x="8361725" y="2852881"/>
              <a:ext cx="3024732" cy="738664"/>
            </a:xfrm>
            <a:prstGeom prst="rect">
              <a:avLst/>
            </a:prstGeom>
            <a:noFill/>
          </p:spPr>
          <p:txBody>
            <a:bodyPr wrap="square" lIns="0" tIns="0" rIns="0" bIns="0" rtlCol="0">
              <a:spAutoFit/>
            </a:bodyPr>
            <a:lstStyle/>
            <a:p>
              <a:r>
                <a:rPr lang="en-US" sz="1600"/>
                <a:t>Ongoing management, urgent and behavioral care may happen via </a:t>
              </a:r>
              <a:r>
                <a:rPr lang="en-US" sz="1600" b="1"/>
                <a:t>digital health platforms</a:t>
              </a:r>
            </a:p>
          </p:txBody>
        </p:sp>
        <p:sp>
          <p:nvSpPr>
            <p:cNvPr id="54" name="TextBox 53">
              <a:extLst>
                <a:ext uri="{FF2B5EF4-FFF2-40B4-BE49-F238E27FC236}">
                  <a16:creationId xmlns:a16="http://schemas.microsoft.com/office/drawing/2014/main" id="{15491375-BDE1-48D6-8BFE-BF3EE5900A69}"/>
                </a:ext>
              </a:extLst>
            </p:cNvPr>
            <p:cNvSpPr txBox="1"/>
            <p:nvPr/>
          </p:nvSpPr>
          <p:spPr bwMode="gray">
            <a:xfrm>
              <a:off x="7451454" y="1881548"/>
              <a:ext cx="2689903" cy="492443"/>
            </a:xfrm>
            <a:prstGeom prst="rect">
              <a:avLst/>
            </a:prstGeom>
            <a:noFill/>
          </p:spPr>
          <p:txBody>
            <a:bodyPr wrap="square" lIns="0" tIns="0" rIns="0" bIns="0" rtlCol="0">
              <a:spAutoFit/>
            </a:bodyPr>
            <a:lstStyle/>
            <a:p>
              <a:r>
                <a:rPr lang="en-US" sz="1600"/>
                <a:t>Urgent and emergent care may still happen at </a:t>
              </a:r>
              <a:r>
                <a:rPr lang="en-US" sz="1600" b="1"/>
                <a:t>hospitals</a:t>
              </a:r>
            </a:p>
          </p:txBody>
        </p:sp>
        <p:sp>
          <p:nvSpPr>
            <p:cNvPr id="55" name="TextBox 54">
              <a:extLst>
                <a:ext uri="{FF2B5EF4-FFF2-40B4-BE49-F238E27FC236}">
                  <a16:creationId xmlns:a16="http://schemas.microsoft.com/office/drawing/2014/main" id="{86103640-4CC7-4EC8-8FF5-722579C0FEF3}"/>
                </a:ext>
              </a:extLst>
            </p:cNvPr>
            <p:cNvSpPr txBox="1"/>
            <p:nvPr/>
          </p:nvSpPr>
          <p:spPr bwMode="gray">
            <a:xfrm>
              <a:off x="1445617" y="1881548"/>
              <a:ext cx="3316095" cy="492443"/>
            </a:xfrm>
            <a:prstGeom prst="rect">
              <a:avLst/>
            </a:prstGeom>
            <a:noFill/>
          </p:spPr>
          <p:txBody>
            <a:bodyPr wrap="square" lIns="0" tIns="0" rIns="0" bIns="0" rtlCol="0">
              <a:spAutoFit/>
            </a:bodyPr>
            <a:lstStyle/>
            <a:p>
              <a:pPr algn="r"/>
              <a:r>
                <a:rPr lang="en-US" sz="1600"/>
                <a:t>Primary care and management may still happen at </a:t>
              </a:r>
              <a:r>
                <a:rPr lang="en-US" sz="1600" b="1"/>
                <a:t>physician offices</a:t>
              </a:r>
            </a:p>
          </p:txBody>
        </p:sp>
        <p:sp>
          <p:nvSpPr>
            <p:cNvPr id="56" name="TextBox 55">
              <a:extLst>
                <a:ext uri="{FF2B5EF4-FFF2-40B4-BE49-F238E27FC236}">
                  <a16:creationId xmlns:a16="http://schemas.microsoft.com/office/drawing/2014/main" id="{889D5A89-17B8-49B4-8D3F-F36BE831006B}"/>
                </a:ext>
              </a:extLst>
            </p:cNvPr>
            <p:cNvSpPr txBox="1"/>
            <p:nvPr/>
          </p:nvSpPr>
          <p:spPr bwMode="gray">
            <a:xfrm>
              <a:off x="719381" y="2852881"/>
              <a:ext cx="3075383" cy="738664"/>
            </a:xfrm>
            <a:prstGeom prst="rect">
              <a:avLst/>
            </a:prstGeom>
            <a:noFill/>
          </p:spPr>
          <p:txBody>
            <a:bodyPr wrap="square" lIns="0" tIns="0" rIns="0" bIns="0" rtlCol="0">
              <a:spAutoFit/>
            </a:bodyPr>
            <a:lstStyle/>
            <a:p>
              <a:pPr algn="r"/>
              <a:r>
                <a:rPr lang="en-US" sz="1600"/>
                <a:t>Diagnostics may happen via </a:t>
              </a:r>
              <a:r>
                <a:rPr lang="en-US" sz="1600" b="1"/>
                <a:t>wearables</a:t>
              </a:r>
              <a:r>
                <a:rPr lang="en-US" sz="1600"/>
                <a:t> or self-administered, </a:t>
              </a:r>
              <a:r>
                <a:rPr lang="en-US" sz="1600" b="1"/>
                <a:t>at-home kits</a:t>
              </a:r>
            </a:p>
          </p:txBody>
        </p:sp>
        <p:sp>
          <p:nvSpPr>
            <p:cNvPr id="57" name="TextBox 56">
              <a:extLst>
                <a:ext uri="{FF2B5EF4-FFF2-40B4-BE49-F238E27FC236}">
                  <a16:creationId xmlns:a16="http://schemas.microsoft.com/office/drawing/2014/main" id="{338E6228-2C62-4B53-A0F7-5910EC4A5DF5}"/>
                </a:ext>
              </a:extLst>
            </p:cNvPr>
            <p:cNvSpPr txBox="1"/>
            <p:nvPr/>
          </p:nvSpPr>
          <p:spPr bwMode="gray">
            <a:xfrm>
              <a:off x="6617894" y="5250669"/>
              <a:ext cx="3192856" cy="492443"/>
            </a:xfrm>
            <a:prstGeom prst="rect">
              <a:avLst/>
            </a:prstGeom>
            <a:noFill/>
          </p:spPr>
          <p:txBody>
            <a:bodyPr wrap="square" lIns="0" tIns="0" rIns="0" bIns="0" rtlCol="0">
              <a:spAutoFit/>
            </a:bodyPr>
            <a:lstStyle/>
            <a:p>
              <a:pPr algn="r"/>
              <a:r>
                <a:rPr lang="en-US" sz="1600"/>
                <a:t>Infusions and medical admissions may happen at the </a:t>
              </a:r>
              <a:r>
                <a:rPr lang="en-US" sz="1600" b="1"/>
                <a:t>patient’s home</a:t>
              </a:r>
            </a:p>
          </p:txBody>
        </p:sp>
        <p:sp>
          <p:nvSpPr>
            <p:cNvPr id="18" name="Oval 17">
              <a:extLst>
                <a:ext uri="{FF2B5EF4-FFF2-40B4-BE49-F238E27FC236}">
                  <a16:creationId xmlns:a16="http://schemas.microsoft.com/office/drawing/2014/main" id="{7BB85B2C-2AF5-485C-81E8-2DAD763291AF}"/>
                </a:ext>
              </a:extLst>
            </p:cNvPr>
            <p:cNvSpPr/>
            <p:nvPr/>
          </p:nvSpPr>
          <p:spPr bwMode="gray">
            <a:xfrm>
              <a:off x="7304834" y="2810733"/>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descr="A picture containing object, monitor, clock, computer&#10;&#10;Description automatically generated">
              <a:extLst>
                <a:ext uri="{FF2B5EF4-FFF2-40B4-BE49-F238E27FC236}">
                  <a16:creationId xmlns:a16="http://schemas.microsoft.com/office/drawing/2014/main" id="{9FE5D113-62B7-4E45-9302-6C3975AE5F39}"/>
                </a:ext>
              </a:extLst>
            </p:cNvPr>
            <p:cNvPicPr>
              <a:picLocks noChangeAspect="1"/>
            </p:cNvPicPr>
            <p:nvPr/>
          </p:nvPicPr>
          <p:blipFill>
            <a:blip r:embed="rId3"/>
            <a:stretch>
              <a:fillRect/>
            </a:stretch>
          </p:blipFill>
          <p:spPr>
            <a:xfrm>
              <a:off x="7492286" y="3036098"/>
              <a:ext cx="448056" cy="372231"/>
            </a:xfrm>
            <a:prstGeom prst="rect">
              <a:avLst/>
            </a:prstGeom>
          </p:spPr>
        </p:pic>
        <p:sp>
          <p:nvSpPr>
            <p:cNvPr id="12" name="Oval 11">
              <a:extLst>
                <a:ext uri="{FF2B5EF4-FFF2-40B4-BE49-F238E27FC236}">
                  <a16:creationId xmlns:a16="http://schemas.microsoft.com/office/drawing/2014/main" id="{1ABEA804-D8E1-4FFB-A9F7-B47F6DB33F3C}"/>
                </a:ext>
              </a:extLst>
            </p:cNvPr>
            <p:cNvSpPr/>
            <p:nvPr/>
          </p:nvSpPr>
          <p:spPr bwMode="gray">
            <a:xfrm>
              <a:off x="4064208" y="2810733"/>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809CE7E0-3E96-4253-BA07-B011A77B8DE7}"/>
                </a:ext>
              </a:extLst>
            </p:cNvPr>
            <p:cNvSpPr/>
            <p:nvPr/>
          </p:nvSpPr>
          <p:spPr bwMode="gray">
            <a:xfrm>
              <a:off x="7039974" y="4103098"/>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descr="Icon&#10;&#10;Description automatically generated">
              <a:extLst>
                <a:ext uri="{FF2B5EF4-FFF2-40B4-BE49-F238E27FC236}">
                  <a16:creationId xmlns:a16="http://schemas.microsoft.com/office/drawing/2014/main" id="{84DDB905-31C9-4B95-9AF7-4B4AA8D27783}"/>
                </a:ext>
              </a:extLst>
            </p:cNvPr>
            <p:cNvPicPr>
              <a:picLocks noChangeAspect="1"/>
            </p:cNvPicPr>
            <p:nvPr/>
          </p:nvPicPr>
          <p:blipFill>
            <a:blip r:embed="rId4"/>
            <a:stretch>
              <a:fillRect/>
            </a:stretch>
          </p:blipFill>
          <p:spPr>
            <a:xfrm>
              <a:off x="7255430" y="4290550"/>
              <a:ext cx="392049" cy="448056"/>
            </a:xfrm>
            <a:prstGeom prst="rect">
              <a:avLst/>
            </a:prstGeom>
          </p:spPr>
        </p:pic>
        <p:sp>
          <p:nvSpPr>
            <p:cNvPr id="6" name="Oval 5">
              <a:extLst>
                <a:ext uri="{FF2B5EF4-FFF2-40B4-BE49-F238E27FC236}">
                  <a16:creationId xmlns:a16="http://schemas.microsoft.com/office/drawing/2014/main" id="{32606F4D-E16B-478B-8972-DBA9B5DC75D0}"/>
                </a:ext>
              </a:extLst>
            </p:cNvPr>
            <p:cNvSpPr/>
            <p:nvPr/>
          </p:nvSpPr>
          <p:spPr bwMode="gray">
            <a:xfrm>
              <a:off x="4329068" y="4103098"/>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descr="A picture containing object, clock, drawing&#10;&#10;Description automatically generated">
              <a:extLst>
                <a:ext uri="{FF2B5EF4-FFF2-40B4-BE49-F238E27FC236}">
                  <a16:creationId xmlns:a16="http://schemas.microsoft.com/office/drawing/2014/main" id="{6AB25397-CA0F-49FE-A22E-4FDF5C42A8B8}"/>
                </a:ext>
              </a:extLst>
            </p:cNvPr>
            <p:cNvPicPr>
              <a:picLocks noChangeAspect="1"/>
            </p:cNvPicPr>
            <p:nvPr/>
          </p:nvPicPr>
          <p:blipFill>
            <a:blip r:embed="rId5"/>
            <a:stretch>
              <a:fillRect/>
            </a:stretch>
          </p:blipFill>
          <p:spPr>
            <a:xfrm>
              <a:off x="4491628" y="4290550"/>
              <a:ext cx="497840" cy="448056"/>
            </a:xfrm>
            <a:prstGeom prst="rect">
              <a:avLst/>
            </a:prstGeom>
          </p:spPr>
        </p:pic>
        <p:sp>
          <p:nvSpPr>
            <p:cNvPr id="37" name="Oval 36">
              <a:extLst>
                <a:ext uri="{FF2B5EF4-FFF2-40B4-BE49-F238E27FC236}">
                  <a16:creationId xmlns:a16="http://schemas.microsoft.com/office/drawing/2014/main" id="{DB16AFF2-9588-4224-BAB7-12186F7C124A}"/>
                </a:ext>
              </a:extLst>
            </p:cNvPr>
            <p:cNvSpPr/>
            <p:nvPr/>
          </p:nvSpPr>
          <p:spPr bwMode="gray">
            <a:xfrm>
              <a:off x="6407474" y="1593178"/>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 sign&#10;&#10;Description automatically generated">
              <a:extLst>
                <a:ext uri="{FF2B5EF4-FFF2-40B4-BE49-F238E27FC236}">
                  <a16:creationId xmlns:a16="http://schemas.microsoft.com/office/drawing/2014/main" id="{AC2F7433-37C1-4833-8B4D-2AD646CDFFFB}"/>
                </a:ext>
              </a:extLst>
            </p:cNvPr>
            <p:cNvPicPr>
              <a:picLocks noChangeAspect="1"/>
            </p:cNvPicPr>
            <p:nvPr/>
          </p:nvPicPr>
          <p:blipFill>
            <a:blip r:embed="rId6"/>
            <a:stretch>
              <a:fillRect/>
            </a:stretch>
          </p:blipFill>
          <p:spPr>
            <a:xfrm>
              <a:off x="4245564" y="2993613"/>
              <a:ext cx="460249" cy="457201"/>
            </a:xfrm>
            <a:prstGeom prst="rect">
              <a:avLst/>
            </a:prstGeom>
          </p:spPr>
        </p:pic>
        <p:sp>
          <p:nvSpPr>
            <p:cNvPr id="38" name="Oval 37">
              <a:extLst>
                <a:ext uri="{FF2B5EF4-FFF2-40B4-BE49-F238E27FC236}">
                  <a16:creationId xmlns:a16="http://schemas.microsoft.com/office/drawing/2014/main" id="{EBC44B89-42B6-4018-90F0-523CA5A21C6F}"/>
                </a:ext>
              </a:extLst>
            </p:cNvPr>
            <p:cNvSpPr/>
            <p:nvPr/>
          </p:nvSpPr>
          <p:spPr bwMode="gray">
            <a:xfrm>
              <a:off x="4961567" y="1593178"/>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8ABB75AB-75FC-4CB7-8166-64E5AF6686A3}"/>
                </a:ext>
              </a:extLst>
            </p:cNvPr>
            <p:cNvSpPr/>
            <p:nvPr/>
          </p:nvSpPr>
          <p:spPr bwMode="gray">
            <a:xfrm>
              <a:off x="5684520" y="4737105"/>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descr="Icon&#10;&#10;Description automatically generated">
              <a:extLst>
                <a:ext uri="{FF2B5EF4-FFF2-40B4-BE49-F238E27FC236}">
                  <a16:creationId xmlns:a16="http://schemas.microsoft.com/office/drawing/2014/main" id="{A43CCD9D-D143-4781-9D49-9068298BCF83}"/>
                </a:ext>
              </a:extLst>
            </p:cNvPr>
            <p:cNvPicPr>
              <a:picLocks noChangeAspect="1"/>
            </p:cNvPicPr>
            <p:nvPr/>
          </p:nvPicPr>
          <p:blipFill>
            <a:blip r:embed="rId7"/>
            <a:stretch>
              <a:fillRect/>
            </a:stretch>
          </p:blipFill>
          <p:spPr>
            <a:xfrm>
              <a:off x="5207101" y="1780630"/>
              <a:ext cx="331893" cy="448056"/>
            </a:xfrm>
            <a:prstGeom prst="rect">
              <a:avLst/>
            </a:prstGeom>
          </p:spPr>
        </p:pic>
        <p:sp>
          <p:nvSpPr>
            <p:cNvPr id="83" name="Oval 82">
              <a:extLst>
                <a:ext uri="{FF2B5EF4-FFF2-40B4-BE49-F238E27FC236}">
                  <a16:creationId xmlns:a16="http://schemas.microsoft.com/office/drawing/2014/main" id="{EF9E5B0A-349D-4F1C-8F0A-FBA2D06F9EAD}"/>
                </a:ext>
              </a:extLst>
            </p:cNvPr>
            <p:cNvSpPr/>
            <p:nvPr/>
          </p:nvSpPr>
          <p:spPr bwMode="gray">
            <a:xfrm>
              <a:off x="5483565" y="2948469"/>
              <a:ext cx="1224870" cy="122487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descr="Icon&#10;&#10;Description automatically generated">
              <a:extLst>
                <a:ext uri="{FF2B5EF4-FFF2-40B4-BE49-F238E27FC236}">
                  <a16:creationId xmlns:a16="http://schemas.microsoft.com/office/drawing/2014/main" id="{85FCAC6B-DAEB-4946-AA04-1BF7D68CD119}"/>
                </a:ext>
              </a:extLst>
            </p:cNvPr>
            <p:cNvPicPr>
              <a:picLocks noChangeAspect="1"/>
            </p:cNvPicPr>
            <p:nvPr/>
          </p:nvPicPr>
          <p:blipFill>
            <a:blip r:embed="rId8"/>
            <a:stretch>
              <a:fillRect/>
            </a:stretch>
          </p:blipFill>
          <p:spPr>
            <a:xfrm>
              <a:off x="5825067" y="3195144"/>
              <a:ext cx="541866" cy="731520"/>
            </a:xfrm>
            <a:prstGeom prst="rect">
              <a:avLst/>
            </a:prstGeom>
          </p:spPr>
        </p:pic>
        <p:pic>
          <p:nvPicPr>
            <p:cNvPr id="34" name="Picture 33" descr="Icon&#10;&#10;Description automatically generated">
              <a:extLst>
                <a:ext uri="{FF2B5EF4-FFF2-40B4-BE49-F238E27FC236}">
                  <a16:creationId xmlns:a16="http://schemas.microsoft.com/office/drawing/2014/main" id="{633A032C-3B79-45EB-967E-97FCE2CD77A8}"/>
                </a:ext>
              </a:extLst>
            </p:cNvPr>
            <p:cNvPicPr>
              <a:picLocks noChangeAspect="1"/>
            </p:cNvPicPr>
            <p:nvPr/>
          </p:nvPicPr>
          <p:blipFill>
            <a:blip r:embed="rId9"/>
            <a:stretch>
              <a:fillRect/>
            </a:stretch>
          </p:blipFill>
          <p:spPr>
            <a:xfrm>
              <a:off x="5880270" y="4924557"/>
              <a:ext cx="431461" cy="448056"/>
            </a:xfrm>
            <a:prstGeom prst="rect">
              <a:avLst/>
            </a:prstGeom>
          </p:spPr>
        </p:pic>
        <p:pic>
          <p:nvPicPr>
            <p:cNvPr id="32" name="Picture 31" descr="A screen shot of a computer&#10;&#10;Description automatically generated">
              <a:extLst>
                <a:ext uri="{FF2B5EF4-FFF2-40B4-BE49-F238E27FC236}">
                  <a16:creationId xmlns:a16="http://schemas.microsoft.com/office/drawing/2014/main" id="{DD0BF854-189B-4F38-ADFE-33E974A10184}"/>
                </a:ext>
              </a:extLst>
            </p:cNvPr>
            <p:cNvPicPr>
              <a:picLocks noChangeAspect="1"/>
            </p:cNvPicPr>
            <p:nvPr/>
          </p:nvPicPr>
          <p:blipFill>
            <a:blip r:embed="rId10"/>
            <a:stretch>
              <a:fillRect/>
            </a:stretch>
          </p:blipFill>
          <p:spPr>
            <a:xfrm>
              <a:off x="6570034" y="1780630"/>
              <a:ext cx="497840" cy="448056"/>
            </a:xfrm>
            <a:prstGeom prst="rect">
              <a:avLst/>
            </a:prstGeom>
          </p:spPr>
        </p:pic>
      </p:grpSp>
    </p:spTree>
    <p:extLst>
      <p:ext uri="{BB962C8B-B14F-4D97-AF65-F5344CB8AC3E}">
        <p14:creationId xmlns:p14="http://schemas.microsoft.com/office/powerpoint/2010/main" val="103135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8C4174-AAD1-4162-9F1D-FAE93E412EF3}"/>
              </a:ext>
            </a:extLst>
          </p:cNvPr>
          <p:cNvSpPr>
            <a:spLocks noGrp="1"/>
          </p:cNvSpPr>
          <p:nvPr>
            <p:ph type="body" sz="quarter" idx="28"/>
          </p:nvPr>
        </p:nvSpPr>
        <p:spPr/>
        <p:txBody>
          <a:bodyPr/>
          <a:lstStyle/>
          <a:p>
            <a:endParaRPr lang="en-US"/>
          </a:p>
        </p:txBody>
      </p:sp>
      <p:sp>
        <p:nvSpPr>
          <p:cNvPr id="3" name="Text Placeholder 2">
            <a:extLst>
              <a:ext uri="{FF2B5EF4-FFF2-40B4-BE49-F238E27FC236}">
                <a16:creationId xmlns:a16="http://schemas.microsoft.com/office/drawing/2014/main" id="{F40294A1-F991-41C5-B699-5747F804E074}"/>
              </a:ext>
            </a:extLst>
          </p:cNvPr>
          <p:cNvSpPr>
            <a:spLocks noGrp="1"/>
          </p:cNvSpPr>
          <p:nvPr>
            <p:ph type="body" sz="quarter" idx="27"/>
          </p:nvPr>
        </p:nvSpPr>
        <p:spPr/>
        <p:txBody>
          <a:bodyPr/>
          <a:lstStyle/>
          <a:p>
            <a:endParaRPr lang="en-US"/>
          </a:p>
        </p:txBody>
      </p:sp>
      <p:sp>
        <p:nvSpPr>
          <p:cNvPr id="4" name="Title 3">
            <a:extLst>
              <a:ext uri="{FF2B5EF4-FFF2-40B4-BE49-F238E27FC236}">
                <a16:creationId xmlns:a16="http://schemas.microsoft.com/office/drawing/2014/main" id="{2309E5C5-3D86-4DAD-9C88-45ED6E584CCC}"/>
              </a:ext>
            </a:extLst>
          </p:cNvPr>
          <p:cNvSpPr>
            <a:spLocks noGrp="1"/>
          </p:cNvSpPr>
          <p:nvPr>
            <p:ph type="title"/>
          </p:nvPr>
        </p:nvSpPr>
        <p:spPr/>
        <p:txBody>
          <a:bodyPr/>
          <a:lstStyle/>
          <a:p>
            <a:r>
              <a:rPr lang="en-US"/>
              <a:t>Little ecosystem focus on shift’s collective impact</a:t>
            </a:r>
          </a:p>
        </p:txBody>
      </p:sp>
      <p:sp>
        <p:nvSpPr>
          <p:cNvPr id="6" name="TextBox 5">
            <a:extLst>
              <a:ext uri="{FF2B5EF4-FFF2-40B4-BE49-F238E27FC236}">
                <a16:creationId xmlns:a16="http://schemas.microsoft.com/office/drawing/2014/main" id="{6FF08330-CC1E-4D31-B4E4-A52FABA1C874}"/>
              </a:ext>
            </a:extLst>
          </p:cNvPr>
          <p:cNvSpPr txBox="1"/>
          <p:nvPr/>
        </p:nvSpPr>
        <p:spPr bwMode="gray">
          <a:xfrm>
            <a:off x="1017639" y="1478871"/>
            <a:ext cx="5771781" cy="246221"/>
          </a:xfrm>
          <a:prstGeom prst="rect">
            <a:avLst/>
          </a:prstGeom>
          <a:noFill/>
        </p:spPr>
        <p:txBody>
          <a:bodyPr wrap="square" lIns="0" tIns="0" rIns="0" bIns="0" rtlCol="0">
            <a:spAutoFit/>
          </a:bodyPr>
          <a:lstStyle/>
          <a:p>
            <a:pPr>
              <a:spcBef>
                <a:spcPts val="441"/>
              </a:spcBef>
            </a:pPr>
            <a:r>
              <a:rPr lang="en-US" sz="1600" spc="30">
                <a:solidFill>
                  <a:schemeClr val="accent3"/>
                </a:solidFill>
              </a:rPr>
              <a:t>“SCTATTERPLOT” OF EVERYWHERE CARE INNOVATIONS</a:t>
            </a:r>
          </a:p>
        </p:txBody>
      </p:sp>
      <p:grpSp>
        <p:nvGrpSpPr>
          <p:cNvPr id="7" name="Group 6">
            <a:extLst>
              <a:ext uri="{FF2B5EF4-FFF2-40B4-BE49-F238E27FC236}">
                <a16:creationId xmlns:a16="http://schemas.microsoft.com/office/drawing/2014/main" id="{085E346C-8CD9-4900-8B43-4FA0F0FF2887}"/>
              </a:ext>
            </a:extLst>
          </p:cNvPr>
          <p:cNvGrpSpPr/>
          <p:nvPr/>
        </p:nvGrpSpPr>
        <p:grpSpPr>
          <a:xfrm>
            <a:off x="766270" y="1840114"/>
            <a:ext cx="7453902" cy="3184851"/>
            <a:chOff x="938527" y="2077431"/>
            <a:chExt cx="5784008" cy="2471351"/>
          </a:xfrm>
        </p:grpSpPr>
        <p:cxnSp>
          <p:nvCxnSpPr>
            <p:cNvPr id="8" name="Straight Arrow Connector 7">
              <a:extLst>
                <a:ext uri="{FF2B5EF4-FFF2-40B4-BE49-F238E27FC236}">
                  <a16:creationId xmlns:a16="http://schemas.microsoft.com/office/drawing/2014/main" id="{504E6AB8-02DE-4F8F-B8F8-80465206969A}"/>
                </a:ext>
              </a:extLst>
            </p:cNvPr>
            <p:cNvCxnSpPr>
              <a:cxnSpLocks/>
            </p:cNvCxnSpPr>
            <p:nvPr/>
          </p:nvCxnSpPr>
          <p:spPr bwMode="gray">
            <a:xfrm>
              <a:off x="4608968" y="3576911"/>
              <a:ext cx="2113567" cy="10805"/>
            </a:xfrm>
            <a:prstGeom prst="straightConnector1">
              <a:avLst/>
            </a:prstGeom>
            <a:ln w="63500">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9" name="Rectangle 12">
              <a:extLst>
                <a:ext uri="{FF2B5EF4-FFF2-40B4-BE49-F238E27FC236}">
                  <a16:creationId xmlns:a16="http://schemas.microsoft.com/office/drawing/2014/main" id="{561952D3-5C8E-439C-B693-E42971819D7B}"/>
                </a:ext>
              </a:extLst>
            </p:cNvPr>
            <p:cNvSpPr/>
            <p:nvPr/>
          </p:nvSpPr>
          <p:spPr bwMode="gray">
            <a:xfrm>
              <a:off x="1096459" y="2363917"/>
              <a:ext cx="3512509" cy="1630711"/>
            </a:xfrm>
            <a:custGeom>
              <a:avLst/>
              <a:gdLst>
                <a:gd name="connsiteX0" fmla="*/ 0 w 1483296"/>
                <a:gd name="connsiteY0" fmla="*/ 0 h 872236"/>
                <a:gd name="connsiteX1" fmla="*/ 1483296 w 1483296"/>
                <a:gd name="connsiteY1" fmla="*/ 0 h 872236"/>
                <a:gd name="connsiteX2" fmla="*/ 1483296 w 1483296"/>
                <a:gd name="connsiteY2" fmla="*/ 872236 h 872236"/>
                <a:gd name="connsiteX3" fmla="*/ 0 w 1483296"/>
                <a:gd name="connsiteY3" fmla="*/ 872236 h 872236"/>
                <a:gd name="connsiteX4" fmla="*/ 0 w 1483296"/>
                <a:gd name="connsiteY4" fmla="*/ 0 h 872236"/>
                <a:gd name="connsiteX0" fmla="*/ 0 w 1483296"/>
                <a:gd name="connsiteY0" fmla="*/ 872236 h 963676"/>
                <a:gd name="connsiteX1" fmla="*/ 0 w 1483296"/>
                <a:gd name="connsiteY1" fmla="*/ 0 h 963676"/>
                <a:gd name="connsiteX2" fmla="*/ 1483296 w 1483296"/>
                <a:gd name="connsiteY2" fmla="*/ 0 h 963676"/>
                <a:gd name="connsiteX3" fmla="*/ 1483296 w 1483296"/>
                <a:gd name="connsiteY3" fmla="*/ 872236 h 963676"/>
                <a:gd name="connsiteX4" fmla="*/ 91440 w 1483296"/>
                <a:gd name="connsiteY4" fmla="*/ 963676 h 963676"/>
                <a:gd name="connsiteX0" fmla="*/ 0 w 1483296"/>
                <a:gd name="connsiteY0" fmla="*/ 872236 h 872236"/>
                <a:gd name="connsiteX1" fmla="*/ 0 w 1483296"/>
                <a:gd name="connsiteY1" fmla="*/ 0 h 872236"/>
                <a:gd name="connsiteX2" fmla="*/ 1483296 w 1483296"/>
                <a:gd name="connsiteY2" fmla="*/ 0 h 872236"/>
                <a:gd name="connsiteX3" fmla="*/ 1483296 w 1483296"/>
                <a:gd name="connsiteY3" fmla="*/ 872236 h 872236"/>
                <a:gd name="connsiteX0" fmla="*/ 0 w 1483296"/>
                <a:gd name="connsiteY0" fmla="*/ 0 h 872236"/>
                <a:gd name="connsiteX1" fmla="*/ 1483296 w 1483296"/>
                <a:gd name="connsiteY1" fmla="*/ 0 h 872236"/>
                <a:gd name="connsiteX2" fmla="*/ 1483296 w 1483296"/>
                <a:gd name="connsiteY2" fmla="*/ 872236 h 872236"/>
                <a:gd name="connsiteX0" fmla="*/ 0 w 1952853"/>
                <a:gd name="connsiteY0" fmla="*/ 0 h 921663"/>
                <a:gd name="connsiteX1" fmla="*/ 1952853 w 1952853"/>
                <a:gd name="connsiteY1" fmla="*/ 49427 h 921663"/>
                <a:gd name="connsiteX2" fmla="*/ 1952853 w 1952853"/>
                <a:gd name="connsiteY2" fmla="*/ 921663 h 921663"/>
                <a:gd name="connsiteX0" fmla="*/ 0 w 3509804"/>
                <a:gd name="connsiteY0" fmla="*/ 0 h 1230582"/>
                <a:gd name="connsiteX1" fmla="*/ 1952853 w 3509804"/>
                <a:gd name="connsiteY1" fmla="*/ 49427 h 1230582"/>
                <a:gd name="connsiteX2" fmla="*/ 3509804 w 3509804"/>
                <a:gd name="connsiteY2" fmla="*/ 1230582 h 1230582"/>
                <a:gd name="connsiteX0" fmla="*/ 0 w 3509804"/>
                <a:gd name="connsiteY0" fmla="*/ 0 h 1230582"/>
                <a:gd name="connsiteX1" fmla="*/ 1019918 w 3509804"/>
                <a:gd name="connsiteY1" fmla="*/ 469557 h 1230582"/>
                <a:gd name="connsiteX2" fmla="*/ 3509804 w 3509804"/>
                <a:gd name="connsiteY2" fmla="*/ 1230582 h 1230582"/>
                <a:gd name="connsiteX0" fmla="*/ 0 w 3509804"/>
                <a:gd name="connsiteY0" fmla="*/ 0 h 1230582"/>
                <a:gd name="connsiteX1" fmla="*/ 1019918 w 3509804"/>
                <a:gd name="connsiteY1" fmla="*/ 469557 h 1230582"/>
                <a:gd name="connsiteX2" fmla="*/ 1964725 w 3509804"/>
                <a:gd name="connsiteY2" fmla="*/ 763467 h 1230582"/>
                <a:gd name="connsiteX3" fmla="*/ 3509804 w 3509804"/>
                <a:gd name="connsiteY3" fmla="*/ 1230582 h 1230582"/>
                <a:gd name="connsiteX0" fmla="*/ 0 w 3509804"/>
                <a:gd name="connsiteY0" fmla="*/ 0 h 1579013"/>
                <a:gd name="connsiteX1" fmla="*/ 1019918 w 3509804"/>
                <a:gd name="connsiteY1" fmla="*/ 469557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36858 w 3509804"/>
                <a:gd name="connsiteY1" fmla="*/ 364524 h 1579013"/>
                <a:gd name="connsiteX2" fmla="*/ 1760838 w 3509804"/>
                <a:gd name="connsiteY2" fmla="*/ 1579013 h 1579013"/>
                <a:gd name="connsiteX3" fmla="*/ 3509804 w 3509804"/>
                <a:gd name="connsiteY3" fmla="*/ 1230582 h 1579013"/>
                <a:gd name="connsiteX0" fmla="*/ 0 w 3509804"/>
                <a:gd name="connsiteY0" fmla="*/ 0 h 1588000"/>
                <a:gd name="connsiteX1" fmla="*/ 636858 w 3509804"/>
                <a:gd name="connsiteY1" fmla="*/ 364524 h 1588000"/>
                <a:gd name="connsiteX2" fmla="*/ 1760838 w 3509804"/>
                <a:gd name="connsiteY2" fmla="*/ 1579013 h 1588000"/>
                <a:gd name="connsiteX3" fmla="*/ 3509804 w 3509804"/>
                <a:gd name="connsiteY3" fmla="*/ 1230582 h 1588000"/>
                <a:gd name="connsiteX0" fmla="*/ 0 w 3509804"/>
                <a:gd name="connsiteY0" fmla="*/ 0 h 1588000"/>
                <a:gd name="connsiteX1" fmla="*/ 636858 w 3509804"/>
                <a:gd name="connsiteY1" fmla="*/ 364524 h 1588000"/>
                <a:gd name="connsiteX2" fmla="*/ 1760838 w 3509804"/>
                <a:gd name="connsiteY2" fmla="*/ 1579013 h 1588000"/>
                <a:gd name="connsiteX3" fmla="*/ 3509804 w 3509804"/>
                <a:gd name="connsiteY3" fmla="*/ 1230582 h 1588000"/>
                <a:gd name="connsiteX0" fmla="*/ 0 w 3509804"/>
                <a:gd name="connsiteY0" fmla="*/ 0 h 1651685"/>
                <a:gd name="connsiteX1" fmla="*/ 636858 w 3509804"/>
                <a:gd name="connsiteY1" fmla="*/ 364524 h 1651685"/>
                <a:gd name="connsiteX2" fmla="*/ 1760838 w 3509804"/>
                <a:gd name="connsiteY2" fmla="*/ 1579013 h 1651685"/>
                <a:gd name="connsiteX3" fmla="*/ 3509804 w 3509804"/>
                <a:gd name="connsiteY3" fmla="*/ 1230582 h 1651685"/>
                <a:gd name="connsiteX0" fmla="*/ 0 w 3509804"/>
                <a:gd name="connsiteY0" fmla="*/ 0 h 1642231"/>
                <a:gd name="connsiteX1" fmla="*/ 636858 w 3509804"/>
                <a:gd name="connsiteY1" fmla="*/ 364524 h 1642231"/>
                <a:gd name="connsiteX2" fmla="*/ 1760838 w 3509804"/>
                <a:gd name="connsiteY2" fmla="*/ 1579013 h 1642231"/>
                <a:gd name="connsiteX3" fmla="*/ 3509804 w 3509804"/>
                <a:gd name="connsiteY3" fmla="*/ 1230582 h 1642231"/>
                <a:gd name="connsiteX0" fmla="*/ 0 w 3509804"/>
                <a:gd name="connsiteY0" fmla="*/ 0 h 1666184"/>
                <a:gd name="connsiteX1" fmla="*/ 636858 w 3509804"/>
                <a:gd name="connsiteY1" fmla="*/ 364524 h 1666184"/>
                <a:gd name="connsiteX2" fmla="*/ 1760838 w 3509804"/>
                <a:gd name="connsiteY2" fmla="*/ 1579013 h 1666184"/>
                <a:gd name="connsiteX3" fmla="*/ 3509804 w 3509804"/>
                <a:gd name="connsiteY3" fmla="*/ 1230582 h 1666184"/>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12509"/>
                <a:gd name="connsiteY0" fmla="*/ 0 h 1630705"/>
                <a:gd name="connsiteX1" fmla="*/ 639563 w 3512509"/>
                <a:gd name="connsiteY1" fmla="*/ 340176 h 1630705"/>
                <a:gd name="connsiteX2" fmla="*/ 1763543 w 3512509"/>
                <a:gd name="connsiteY2" fmla="*/ 1554665 h 1630705"/>
                <a:gd name="connsiteX3" fmla="*/ 3512509 w 3512509"/>
                <a:gd name="connsiteY3" fmla="*/ 1206234 h 1630705"/>
                <a:gd name="connsiteX0" fmla="*/ 0 w 3512509"/>
                <a:gd name="connsiteY0" fmla="*/ 3 h 1630708"/>
                <a:gd name="connsiteX1" fmla="*/ 639563 w 3512509"/>
                <a:gd name="connsiteY1" fmla="*/ 340179 h 1630708"/>
                <a:gd name="connsiteX2" fmla="*/ 1763543 w 3512509"/>
                <a:gd name="connsiteY2" fmla="*/ 1554668 h 1630708"/>
                <a:gd name="connsiteX3" fmla="*/ 3512509 w 3512509"/>
                <a:gd name="connsiteY3" fmla="*/ 1206237 h 1630708"/>
                <a:gd name="connsiteX0" fmla="*/ 0 w 3512509"/>
                <a:gd name="connsiteY0" fmla="*/ 4 h 1630709"/>
                <a:gd name="connsiteX1" fmla="*/ 639563 w 3512509"/>
                <a:gd name="connsiteY1" fmla="*/ 340180 h 1630709"/>
                <a:gd name="connsiteX2" fmla="*/ 1763543 w 3512509"/>
                <a:gd name="connsiteY2" fmla="*/ 1554669 h 1630709"/>
                <a:gd name="connsiteX3" fmla="*/ 3512509 w 3512509"/>
                <a:gd name="connsiteY3" fmla="*/ 1206238 h 1630709"/>
                <a:gd name="connsiteX0" fmla="*/ 0 w 3512509"/>
                <a:gd name="connsiteY0" fmla="*/ 6 h 1630711"/>
                <a:gd name="connsiteX1" fmla="*/ 639563 w 3512509"/>
                <a:gd name="connsiteY1" fmla="*/ 340182 h 1630711"/>
                <a:gd name="connsiteX2" fmla="*/ 1763543 w 3512509"/>
                <a:gd name="connsiteY2" fmla="*/ 1554671 h 1630711"/>
                <a:gd name="connsiteX3" fmla="*/ 3512509 w 3512509"/>
                <a:gd name="connsiteY3" fmla="*/ 1206240 h 1630711"/>
                <a:gd name="connsiteX0" fmla="*/ 0 w 3512509"/>
                <a:gd name="connsiteY0" fmla="*/ 6 h 1630711"/>
                <a:gd name="connsiteX1" fmla="*/ 639563 w 3512509"/>
                <a:gd name="connsiteY1" fmla="*/ 340182 h 1630711"/>
                <a:gd name="connsiteX2" fmla="*/ 1763543 w 3512509"/>
                <a:gd name="connsiteY2" fmla="*/ 1554671 h 1630711"/>
                <a:gd name="connsiteX3" fmla="*/ 3512509 w 3512509"/>
                <a:gd name="connsiteY3" fmla="*/ 1206240 h 1630711"/>
              </a:gdLst>
              <a:ahLst/>
              <a:cxnLst>
                <a:cxn ang="0">
                  <a:pos x="connsiteX0" y="connsiteY0"/>
                </a:cxn>
                <a:cxn ang="0">
                  <a:pos x="connsiteX1" y="connsiteY1"/>
                </a:cxn>
                <a:cxn ang="0">
                  <a:pos x="connsiteX2" y="connsiteY2"/>
                </a:cxn>
                <a:cxn ang="0">
                  <a:pos x="connsiteX3" y="connsiteY3"/>
                </a:cxn>
              </a:cxnLst>
              <a:rect l="l" t="t" r="r" b="b"/>
              <a:pathLst>
                <a:path w="3512509" h="1630711">
                  <a:moveTo>
                    <a:pt x="0" y="6"/>
                  </a:moveTo>
                  <a:cubicBezTo>
                    <a:pt x="108595" y="-640"/>
                    <a:pt x="394335" y="51313"/>
                    <a:pt x="639563" y="340182"/>
                  </a:cubicBezTo>
                  <a:cubicBezTo>
                    <a:pt x="884791" y="629051"/>
                    <a:pt x="933418" y="1263042"/>
                    <a:pt x="1763543" y="1554671"/>
                  </a:cubicBezTo>
                  <a:cubicBezTo>
                    <a:pt x="2593668" y="1846300"/>
                    <a:pt x="3022196" y="1204995"/>
                    <a:pt x="3512509" y="1206240"/>
                  </a:cubicBezTo>
                </a:path>
              </a:pathLst>
            </a:cu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2">
              <a:extLst>
                <a:ext uri="{FF2B5EF4-FFF2-40B4-BE49-F238E27FC236}">
                  <a16:creationId xmlns:a16="http://schemas.microsoft.com/office/drawing/2014/main" id="{13DA5D8C-5977-4EA4-B664-D8DB93E7A2C2}"/>
                </a:ext>
              </a:extLst>
            </p:cNvPr>
            <p:cNvSpPr/>
            <p:nvPr/>
          </p:nvSpPr>
          <p:spPr bwMode="gray">
            <a:xfrm flipV="1">
              <a:off x="1093754" y="3574468"/>
              <a:ext cx="3515214" cy="932159"/>
            </a:xfrm>
            <a:custGeom>
              <a:avLst/>
              <a:gdLst>
                <a:gd name="connsiteX0" fmla="*/ 0 w 1483296"/>
                <a:gd name="connsiteY0" fmla="*/ 0 h 872236"/>
                <a:gd name="connsiteX1" fmla="*/ 1483296 w 1483296"/>
                <a:gd name="connsiteY1" fmla="*/ 0 h 872236"/>
                <a:gd name="connsiteX2" fmla="*/ 1483296 w 1483296"/>
                <a:gd name="connsiteY2" fmla="*/ 872236 h 872236"/>
                <a:gd name="connsiteX3" fmla="*/ 0 w 1483296"/>
                <a:gd name="connsiteY3" fmla="*/ 872236 h 872236"/>
                <a:gd name="connsiteX4" fmla="*/ 0 w 1483296"/>
                <a:gd name="connsiteY4" fmla="*/ 0 h 872236"/>
                <a:gd name="connsiteX0" fmla="*/ 0 w 1483296"/>
                <a:gd name="connsiteY0" fmla="*/ 872236 h 963676"/>
                <a:gd name="connsiteX1" fmla="*/ 0 w 1483296"/>
                <a:gd name="connsiteY1" fmla="*/ 0 h 963676"/>
                <a:gd name="connsiteX2" fmla="*/ 1483296 w 1483296"/>
                <a:gd name="connsiteY2" fmla="*/ 0 h 963676"/>
                <a:gd name="connsiteX3" fmla="*/ 1483296 w 1483296"/>
                <a:gd name="connsiteY3" fmla="*/ 872236 h 963676"/>
                <a:gd name="connsiteX4" fmla="*/ 91440 w 1483296"/>
                <a:gd name="connsiteY4" fmla="*/ 963676 h 963676"/>
                <a:gd name="connsiteX0" fmla="*/ 0 w 1483296"/>
                <a:gd name="connsiteY0" fmla="*/ 872236 h 872236"/>
                <a:gd name="connsiteX1" fmla="*/ 0 w 1483296"/>
                <a:gd name="connsiteY1" fmla="*/ 0 h 872236"/>
                <a:gd name="connsiteX2" fmla="*/ 1483296 w 1483296"/>
                <a:gd name="connsiteY2" fmla="*/ 0 h 872236"/>
                <a:gd name="connsiteX3" fmla="*/ 1483296 w 1483296"/>
                <a:gd name="connsiteY3" fmla="*/ 872236 h 872236"/>
                <a:gd name="connsiteX0" fmla="*/ 0 w 1483296"/>
                <a:gd name="connsiteY0" fmla="*/ 0 h 872236"/>
                <a:gd name="connsiteX1" fmla="*/ 1483296 w 1483296"/>
                <a:gd name="connsiteY1" fmla="*/ 0 h 872236"/>
                <a:gd name="connsiteX2" fmla="*/ 1483296 w 1483296"/>
                <a:gd name="connsiteY2" fmla="*/ 872236 h 872236"/>
                <a:gd name="connsiteX0" fmla="*/ 0 w 1952853"/>
                <a:gd name="connsiteY0" fmla="*/ 0 h 921663"/>
                <a:gd name="connsiteX1" fmla="*/ 1952853 w 1952853"/>
                <a:gd name="connsiteY1" fmla="*/ 49427 h 921663"/>
                <a:gd name="connsiteX2" fmla="*/ 1952853 w 1952853"/>
                <a:gd name="connsiteY2" fmla="*/ 921663 h 921663"/>
                <a:gd name="connsiteX0" fmla="*/ 0 w 3509804"/>
                <a:gd name="connsiteY0" fmla="*/ 0 h 1230582"/>
                <a:gd name="connsiteX1" fmla="*/ 1952853 w 3509804"/>
                <a:gd name="connsiteY1" fmla="*/ 49427 h 1230582"/>
                <a:gd name="connsiteX2" fmla="*/ 3509804 w 3509804"/>
                <a:gd name="connsiteY2" fmla="*/ 1230582 h 1230582"/>
                <a:gd name="connsiteX0" fmla="*/ 0 w 3509804"/>
                <a:gd name="connsiteY0" fmla="*/ 0 h 1230582"/>
                <a:gd name="connsiteX1" fmla="*/ 1019918 w 3509804"/>
                <a:gd name="connsiteY1" fmla="*/ 469557 h 1230582"/>
                <a:gd name="connsiteX2" fmla="*/ 3509804 w 3509804"/>
                <a:gd name="connsiteY2" fmla="*/ 1230582 h 1230582"/>
                <a:gd name="connsiteX0" fmla="*/ 0 w 3509804"/>
                <a:gd name="connsiteY0" fmla="*/ 0 h 1230582"/>
                <a:gd name="connsiteX1" fmla="*/ 1019918 w 3509804"/>
                <a:gd name="connsiteY1" fmla="*/ 469557 h 1230582"/>
                <a:gd name="connsiteX2" fmla="*/ 1964725 w 3509804"/>
                <a:gd name="connsiteY2" fmla="*/ 763467 h 1230582"/>
                <a:gd name="connsiteX3" fmla="*/ 3509804 w 3509804"/>
                <a:gd name="connsiteY3" fmla="*/ 1230582 h 1230582"/>
                <a:gd name="connsiteX0" fmla="*/ 0 w 3509804"/>
                <a:gd name="connsiteY0" fmla="*/ 0 h 1579013"/>
                <a:gd name="connsiteX1" fmla="*/ 1019918 w 3509804"/>
                <a:gd name="connsiteY1" fmla="*/ 469557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36858 w 3509804"/>
                <a:gd name="connsiteY1" fmla="*/ 364524 h 1579013"/>
                <a:gd name="connsiteX2" fmla="*/ 1760838 w 3509804"/>
                <a:gd name="connsiteY2" fmla="*/ 1579013 h 1579013"/>
                <a:gd name="connsiteX3" fmla="*/ 3509804 w 3509804"/>
                <a:gd name="connsiteY3" fmla="*/ 1230582 h 1579013"/>
                <a:gd name="connsiteX0" fmla="*/ 0 w 3509804"/>
                <a:gd name="connsiteY0" fmla="*/ 0 h 1588000"/>
                <a:gd name="connsiteX1" fmla="*/ 636858 w 3509804"/>
                <a:gd name="connsiteY1" fmla="*/ 364524 h 1588000"/>
                <a:gd name="connsiteX2" fmla="*/ 1760838 w 3509804"/>
                <a:gd name="connsiteY2" fmla="*/ 1579013 h 1588000"/>
                <a:gd name="connsiteX3" fmla="*/ 3509804 w 3509804"/>
                <a:gd name="connsiteY3" fmla="*/ 1230582 h 1588000"/>
                <a:gd name="connsiteX0" fmla="*/ 0 w 3509804"/>
                <a:gd name="connsiteY0" fmla="*/ 0 h 1588000"/>
                <a:gd name="connsiteX1" fmla="*/ 636858 w 3509804"/>
                <a:gd name="connsiteY1" fmla="*/ 364524 h 1588000"/>
                <a:gd name="connsiteX2" fmla="*/ 1760838 w 3509804"/>
                <a:gd name="connsiteY2" fmla="*/ 1579013 h 1588000"/>
                <a:gd name="connsiteX3" fmla="*/ 3509804 w 3509804"/>
                <a:gd name="connsiteY3" fmla="*/ 1230582 h 1588000"/>
                <a:gd name="connsiteX0" fmla="*/ 0 w 3509804"/>
                <a:gd name="connsiteY0" fmla="*/ 0 h 1651685"/>
                <a:gd name="connsiteX1" fmla="*/ 636858 w 3509804"/>
                <a:gd name="connsiteY1" fmla="*/ 364524 h 1651685"/>
                <a:gd name="connsiteX2" fmla="*/ 1760838 w 3509804"/>
                <a:gd name="connsiteY2" fmla="*/ 1579013 h 1651685"/>
                <a:gd name="connsiteX3" fmla="*/ 3509804 w 3509804"/>
                <a:gd name="connsiteY3" fmla="*/ 1230582 h 1651685"/>
                <a:gd name="connsiteX0" fmla="*/ 0 w 3509804"/>
                <a:gd name="connsiteY0" fmla="*/ 0 h 1642231"/>
                <a:gd name="connsiteX1" fmla="*/ 636858 w 3509804"/>
                <a:gd name="connsiteY1" fmla="*/ 364524 h 1642231"/>
                <a:gd name="connsiteX2" fmla="*/ 1760838 w 3509804"/>
                <a:gd name="connsiteY2" fmla="*/ 1579013 h 1642231"/>
                <a:gd name="connsiteX3" fmla="*/ 3509804 w 3509804"/>
                <a:gd name="connsiteY3" fmla="*/ 1230582 h 1642231"/>
                <a:gd name="connsiteX0" fmla="*/ 0 w 3509804"/>
                <a:gd name="connsiteY0" fmla="*/ 0 h 1666184"/>
                <a:gd name="connsiteX1" fmla="*/ 636858 w 3509804"/>
                <a:gd name="connsiteY1" fmla="*/ 364524 h 1666184"/>
                <a:gd name="connsiteX2" fmla="*/ 1760838 w 3509804"/>
                <a:gd name="connsiteY2" fmla="*/ 1579013 h 1666184"/>
                <a:gd name="connsiteX3" fmla="*/ 3509804 w 3509804"/>
                <a:gd name="connsiteY3" fmla="*/ 1230582 h 1666184"/>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12509"/>
                <a:gd name="connsiteY0" fmla="*/ 0 h 1630705"/>
                <a:gd name="connsiteX1" fmla="*/ 639563 w 3512509"/>
                <a:gd name="connsiteY1" fmla="*/ 340176 h 1630705"/>
                <a:gd name="connsiteX2" fmla="*/ 1763543 w 3512509"/>
                <a:gd name="connsiteY2" fmla="*/ 1554665 h 1630705"/>
                <a:gd name="connsiteX3" fmla="*/ 3512509 w 3512509"/>
                <a:gd name="connsiteY3" fmla="*/ 1206234 h 1630705"/>
                <a:gd name="connsiteX0" fmla="*/ 0 w 3512509"/>
                <a:gd name="connsiteY0" fmla="*/ 3 h 1630708"/>
                <a:gd name="connsiteX1" fmla="*/ 639563 w 3512509"/>
                <a:gd name="connsiteY1" fmla="*/ 340179 h 1630708"/>
                <a:gd name="connsiteX2" fmla="*/ 1763543 w 3512509"/>
                <a:gd name="connsiteY2" fmla="*/ 1554668 h 1630708"/>
                <a:gd name="connsiteX3" fmla="*/ 3512509 w 3512509"/>
                <a:gd name="connsiteY3" fmla="*/ 1206237 h 1630708"/>
                <a:gd name="connsiteX0" fmla="*/ 0 w 3512509"/>
                <a:gd name="connsiteY0" fmla="*/ 4 h 1630709"/>
                <a:gd name="connsiteX1" fmla="*/ 639563 w 3512509"/>
                <a:gd name="connsiteY1" fmla="*/ 340180 h 1630709"/>
                <a:gd name="connsiteX2" fmla="*/ 1763543 w 3512509"/>
                <a:gd name="connsiteY2" fmla="*/ 1554669 h 1630709"/>
                <a:gd name="connsiteX3" fmla="*/ 3512509 w 3512509"/>
                <a:gd name="connsiteY3" fmla="*/ 1206238 h 1630709"/>
                <a:gd name="connsiteX0" fmla="*/ 0 w 3512509"/>
                <a:gd name="connsiteY0" fmla="*/ 6 h 1630711"/>
                <a:gd name="connsiteX1" fmla="*/ 639563 w 3512509"/>
                <a:gd name="connsiteY1" fmla="*/ 340182 h 1630711"/>
                <a:gd name="connsiteX2" fmla="*/ 1763543 w 3512509"/>
                <a:gd name="connsiteY2" fmla="*/ 1554671 h 1630711"/>
                <a:gd name="connsiteX3" fmla="*/ 3512509 w 3512509"/>
                <a:gd name="connsiteY3" fmla="*/ 1206240 h 1630711"/>
                <a:gd name="connsiteX0" fmla="*/ 0 w 3512509"/>
                <a:gd name="connsiteY0" fmla="*/ 6 h 1630711"/>
                <a:gd name="connsiteX1" fmla="*/ 639563 w 3512509"/>
                <a:gd name="connsiteY1" fmla="*/ 340182 h 1630711"/>
                <a:gd name="connsiteX2" fmla="*/ 1763543 w 3512509"/>
                <a:gd name="connsiteY2" fmla="*/ 1554671 h 1630711"/>
                <a:gd name="connsiteX3" fmla="*/ 3512509 w 3512509"/>
                <a:gd name="connsiteY3" fmla="*/ 1206240 h 1630711"/>
                <a:gd name="connsiteX0" fmla="*/ 0 w 3512509"/>
                <a:gd name="connsiteY0" fmla="*/ 1 h 1206236"/>
                <a:gd name="connsiteX1" fmla="*/ 639563 w 3512509"/>
                <a:gd name="connsiteY1" fmla="*/ 340177 h 1206236"/>
                <a:gd name="connsiteX2" fmla="*/ 2080066 w 3512509"/>
                <a:gd name="connsiteY2" fmla="*/ 616016 h 1206236"/>
                <a:gd name="connsiteX3" fmla="*/ 3512509 w 3512509"/>
                <a:gd name="connsiteY3" fmla="*/ 1206235 h 1206236"/>
                <a:gd name="connsiteX0" fmla="*/ 0 w 3512509"/>
                <a:gd name="connsiteY0" fmla="*/ 289476 h 1495709"/>
                <a:gd name="connsiteX1" fmla="*/ 880337 w 3512509"/>
                <a:gd name="connsiteY1" fmla="*/ 17852 h 1495709"/>
                <a:gd name="connsiteX2" fmla="*/ 2080066 w 3512509"/>
                <a:gd name="connsiteY2" fmla="*/ 905491 h 1495709"/>
                <a:gd name="connsiteX3" fmla="*/ 3512509 w 3512509"/>
                <a:gd name="connsiteY3" fmla="*/ 1495710 h 1495709"/>
                <a:gd name="connsiteX0" fmla="*/ 0 w 3512509"/>
                <a:gd name="connsiteY0" fmla="*/ 271730 h 1477964"/>
                <a:gd name="connsiteX1" fmla="*/ 880337 w 3512509"/>
                <a:gd name="connsiteY1" fmla="*/ 106 h 1477964"/>
                <a:gd name="connsiteX2" fmla="*/ 2080066 w 3512509"/>
                <a:gd name="connsiteY2" fmla="*/ 887745 h 1477964"/>
                <a:gd name="connsiteX3" fmla="*/ 3512509 w 3512509"/>
                <a:gd name="connsiteY3" fmla="*/ 1477964 h 1477964"/>
                <a:gd name="connsiteX0" fmla="*/ 0 w 3515214"/>
                <a:gd name="connsiteY0" fmla="*/ 285653 h 1496077"/>
                <a:gd name="connsiteX1" fmla="*/ 883042 w 3515214"/>
                <a:gd name="connsiteY1" fmla="*/ 18219 h 1496077"/>
                <a:gd name="connsiteX2" fmla="*/ 2082771 w 3515214"/>
                <a:gd name="connsiteY2" fmla="*/ 905858 h 1496077"/>
                <a:gd name="connsiteX3" fmla="*/ 3515214 w 3515214"/>
                <a:gd name="connsiteY3" fmla="*/ 1496077 h 1496077"/>
                <a:gd name="connsiteX0" fmla="*/ 0 w 3515214"/>
                <a:gd name="connsiteY0" fmla="*/ 285653 h 1497548"/>
                <a:gd name="connsiteX1" fmla="*/ 883042 w 3515214"/>
                <a:gd name="connsiteY1" fmla="*/ 18219 h 1497548"/>
                <a:gd name="connsiteX2" fmla="*/ 2082771 w 3515214"/>
                <a:gd name="connsiteY2" fmla="*/ 905858 h 1497548"/>
                <a:gd name="connsiteX3" fmla="*/ 3515214 w 3515214"/>
                <a:gd name="connsiteY3" fmla="*/ 1496077 h 1497548"/>
                <a:gd name="connsiteX0" fmla="*/ 0 w 3515214"/>
                <a:gd name="connsiteY0" fmla="*/ 277959 h 1489854"/>
                <a:gd name="connsiteX1" fmla="*/ 883042 w 3515214"/>
                <a:gd name="connsiteY1" fmla="*/ 10525 h 1489854"/>
                <a:gd name="connsiteX2" fmla="*/ 2082771 w 3515214"/>
                <a:gd name="connsiteY2" fmla="*/ 898164 h 1489854"/>
                <a:gd name="connsiteX3" fmla="*/ 3515214 w 3515214"/>
                <a:gd name="connsiteY3" fmla="*/ 1488383 h 1489854"/>
                <a:gd name="connsiteX0" fmla="*/ 0 w 3515214"/>
                <a:gd name="connsiteY0" fmla="*/ 282753 h 1494648"/>
                <a:gd name="connsiteX1" fmla="*/ 883042 w 3515214"/>
                <a:gd name="connsiteY1" fmla="*/ 15319 h 1494648"/>
                <a:gd name="connsiteX2" fmla="*/ 2082771 w 3515214"/>
                <a:gd name="connsiteY2" fmla="*/ 902958 h 1494648"/>
                <a:gd name="connsiteX3" fmla="*/ 3515214 w 3515214"/>
                <a:gd name="connsiteY3" fmla="*/ 1493177 h 1494648"/>
              </a:gdLst>
              <a:ahLst/>
              <a:cxnLst>
                <a:cxn ang="0">
                  <a:pos x="connsiteX0" y="connsiteY0"/>
                </a:cxn>
                <a:cxn ang="0">
                  <a:pos x="connsiteX1" y="connsiteY1"/>
                </a:cxn>
                <a:cxn ang="0">
                  <a:pos x="connsiteX2" y="connsiteY2"/>
                </a:cxn>
                <a:cxn ang="0">
                  <a:pos x="connsiteX3" y="connsiteY3"/>
                </a:cxn>
              </a:cxnLst>
              <a:rect l="l" t="t" r="r" b="b"/>
              <a:pathLst>
                <a:path w="3515214" h="1494648">
                  <a:moveTo>
                    <a:pt x="0" y="282753"/>
                  </a:moveTo>
                  <a:cubicBezTo>
                    <a:pt x="117560" y="152739"/>
                    <a:pt x="473692" y="-58716"/>
                    <a:pt x="883042" y="15319"/>
                  </a:cubicBezTo>
                  <a:cubicBezTo>
                    <a:pt x="1292392" y="89354"/>
                    <a:pt x="1641371" y="245989"/>
                    <a:pt x="2082771" y="902958"/>
                  </a:cubicBezTo>
                  <a:cubicBezTo>
                    <a:pt x="2524171" y="1559927"/>
                    <a:pt x="3024901" y="1491932"/>
                    <a:pt x="3515214" y="1493177"/>
                  </a:cubicBezTo>
                </a:path>
              </a:pathLst>
            </a:cu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2">
              <a:extLst>
                <a:ext uri="{FF2B5EF4-FFF2-40B4-BE49-F238E27FC236}">
                  <a16:creationId xmlns:a16="http://schemas.microsoft.com/office/drawing/2014/main" id="{028F08CF-A5DA-445B-AB64-985760832F81}"/>
                </a:ext>
              </a:extLst>
            </p:cNvPr>
            <p:cNvSpPr/>
            <p:nvPr/>
          </p:nvSpPr>
          <p:spPr bwMode="gray">
            <a:xfrm>
              <a:off x="1093754" y="2723614"/>
              <a:ext cx="3515214" cy="857005"/>
            </a:xfrm>
            <a:custGeom>
              <a:avLst/>
              <a:gdLst>
                <a:gd name="connsiteX0" fmla="*/ 0 w 1483296"/>
                <a:gd name="connsiteY0" fmla="*/ 0 h 872236"/>
                <a:gd name="connsiteX1" fmla="*/ 1483296 w 1483296"/>
                <a:gd name="connsiteY1" fmla="*/ 0 h 872236"/>
                <a:gd name="connsiteX2" fmla="*/ 1483296 w 1483296"/>
                <a:gd name="connsiteY2" fmla="*/ 872236 h 872236"/>
                <a:gd name="connsiteX3" fmla="*/ 0 w 1483296"/>
                <a:gd name="connsiteY3" fmla="*/ 872236 h 872236"/>
                <a:gd name="connsiteX4" fmla="*/ 0 w 1483296"/>
                <a:gd name="connsiteY4" fmla="*/ 0 h 872236"/>
                <a:gd name="connsiteX0" fmla="*/ 0 w 1483296"/>
                <a:gd name="connsiteY0" fmla="*/ 872236 h 963676"/>
                <a:gd name="connsiteX1" fmla="*/ 0 w 1483296"/>
                <a:gd name="connsiteY1" fmla="*/ 0 h 963676"/>
                <a:gd name="connsiteX2" fmla="*/ 1483296 w 1483296"/>
                <a:gd name="connsiteY2" fmla="*/ 0 h 963676"/>
                <a:gd name="connsiteX3" fmla="*/ 1483296 w 1483296"/>
                <a:gd name="connsiteY3" fmla="*/ 872236 h 963676"/>
                <a:gd name="connsiteX4" fmla="*/ 91440 w 1483296"/>
                <a:gd name="connsiteY4" fmla="*/ 963676 h 963676"/>
                <a:gd name="connsiteX0" fmla="*/ 0 w 1483296"/>
                <a:gd name="connsiteY0" fmla="*/ 872236 h 872236"/>
                <a:gd name="connsiteX1" fmla="*/ 0 w 1483296"/>
                <a:gd name="connsiteY1" fmla="*/ 0 h 872236"/>
                <a:gd name="connsiteX2" fmla="*/ 1483296 w 1483296"/>
                <a:gd name="connsiteY2" fmla="*/ 0 h 872236"/>
                <a:gd name="connsiteX3" fmla="*/ 1483296 w 1483296"/>
                <a:gd name="connsiteY3" fmla="*/ 872236 h 872236"/>
                <a:gd name="connsiteX0" fmla="*/ 0 w 1483296"/>
                <a:gd name="connsiteY0" fmla="*/ 0 h 872236"/>
                <a:gd name="connsiteX1" fmla="*/ 1483296 w 1483296"/>
                <a:gd name="connsiteY1" fmla="*/ 0 h 872236"/>
                <a:gd name="connsiteX2" fmla="*/ 1483296 w 1483296"/>
                <a:gd name="connsiteY2" fmla="*/ 872236 h 872236"/>
                <a:gd name="connsiteX0" fmla="*/ 0 w 1952853"/>
                <a:gd name="connsiteY0" fmla="*/ 0 h 921663"/>
                <a:gd name="connsiteX1" fmla="*/ 1952853 w 1952853"/>
                <a:gd name="connsiteY1" fmla="*/ 49427 h 921663"/>
                <a:gd name="connsiteX2" fmla="*/ 1952853 w 1952853"/>
                <a:gd name="connsiteY2" fmla="*/ 921663 h 921663"/>
                <a:gd name="connsiteX0" fmla="*/ 0 w 3509804"/>
                <a:gd name="connsiteY0" fmla="*/ 0 h 1230582"/>
                <a:gd name="connsiteX1" fmla="*/ 1952853 w 3509804"/>
                <a:gd name="connsiteY1" fmla="*/ 49427 h 1230582"/>
                <a:gd name="connsiteX2" fmla="*/ 3509804 w 3509804"/>
                <a:gd name="connsiteY2" fmla="*/ 1230582 h 1230582"/>
                <a:gd name="connsiteX0" fmla="*/ 0 w 3509804"/>
                <a:gd name="connsiteY0" fmla="*/ 0 h 1230582"/>
                <a:gd name="connsiteX1" fmla="*/ 1019918 w 3509804"/>
                <a:gd name="connsiteY1" fmla="*/ 469557 h 1230582"/>
                <a:gd name="connsiteX2" fmla="*/ 3509804 w 3509804"/>
                <a:gd name="connsiteY2" fmla="*/ 1230582 h 1230582"/>
                <a:gd name="connsiteX0" fmla="*/ 0 w 3509804"/>
                <a:gd name="connsiteY0" fmla="*/ 0 h 1230582"/>
                <a:gd name="connsiteX1" fmla="*/ 1019918 w 3509804"/>
                <a:gd name="connsiteY1" fmla="*/ 469557 h 1230582"/>
                <a:gd name="connsiteX2" fmla="*/ 1964725 w 3509804"/>
                <a:gd name="connsiteY2" fmla="*/ 763467 h 1230582"/>
                <a:gd name="connsiteX3" fmla="*/ 3509804 w 3509804"/>
                <a:gd name="connsiteY3" fmla="*/ 1230582 h 1230582"/>
                <a:gd name="connsiteX0" fmla="*/ 0 w 3509804"/>
                <a:gd name="connsiteY0" fmla="*/ 0 h 1579013"/>
                <a:gd name="connsiteX1" fmla="*/ 1019918 w 3509804"/>
                <a:gd name="connsiteY1" fmla="*/ 469557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36858 w 3509804"/>
                <a:gd name="connsiteY1" fmla="*/ 364524 h 1579013"/>
                <a:gd name="connsiteX2" fmla="*/ 1760838 w 3509804"/>
                <a:gd name="connsiteY2" fmla="*/ 1579013 h 1579013"/>
                <a:gd name="connsiteX3" fmla="*/ 3509804 w 3509804"/>
                <a:gd name="connsiteY3" fmla="*/ 1230582 h 1579013"/>
                <a:gd name="connsiteX0" fmla="*/ 0 w 3509804"/>
                <a:gd name="connsiteY0" fmla="*/ 0 h 1588000"/>
                <a:gd name="connsiteX1" fmla="*/ 636858 w 3509804"/>
                <a:gd name="connsiteY1" fmla="*/ 364524 h 1588000"/>
                <a:gd name="connsiteX2" fmla="*/ 1760838 w 3509804"/>
                <a:gd name="connsiteY2" fmla="*/ 1579013 h 1588000"/>
                <a:gd name="connsiteX3" fmla="*/ 3509804 w 3509804"/>
                <a:gd name="connsiteY3" fmla="*/ 1230582 h 1588000"/>
                <a:gd name="connsiteX0" fmla="*/ 0 w 3509804"/>
                <a:gd name="connsiteY0" fmla="*/ 0 h 1588000"/>
                <a:gd name="connsiteX1" fmla="*/ 636858 w 3509804"/>
                <a:gd name="connsiteY1" fmla="*/ 364524 h 1588000"/>
                <a:gd name="connsiteX2" fmla="*/ 1760838 w 3509804"/>
                <a:gd name="connsiteY2" fmla="*/ 1579013 h 1588000"/>
                <a:gd name="connsiteX3" fmla="*/ 3509804 w 3509804"/>
                <a:gd name="connsiteY3" fmla="*/ 1230582 h 1588000"/>
                <a:gd name="connsiteX0" fmla="*/ 0 w 3509804"/>
                <a:gd name="connsiteY0" fmla="*/ 0 h 1651685"/>
                <a:gd name="connsiteX1" fmla="*/ 636858 w 3509804"/>
                <a:gd name="connsiteY1" fmla="*/ 364524 h 1651685"/>
                <a:gd name="connsiteX2" fmla="*/ 1760838 w 3509804"/>
                <a:gd name="connsiteY2" fmla="*/ 1579013 h 1651685"/>
                <a:gd name="connsiteX3" fmla="*/ 3509804 w 3509804"/>
                <a:gd name="connsiteY3" fmla="*/ 1230582 h 1651685"/>
                <a:gd name="connsiteX0" fmla="*/ 0 w 3509804"/>
                <a:gd name="connsiteY0" fmla="*/ 0 h 1642231"/>
                <a:gd name="connsiteX1" fmla="*/ 636858 w 3509804"/>
                <a:gd name="connsiteY1" fmla="*/ 364524 h 1642231"/>
                <a:gd name="connsiteX2" fmla="*/ 1760838 w 3509804"/>
                <a:gd name="connsiteY2" fmla="*/ 1579013 h 1642231"/>
                <a:gd name="connsiteX3" fmla="*/ 3509804 w 3509804"/>
                <a:gd name="connsiteY3" fmla="*/ 1230582 h 1642231"/>
                <a:gd name="connsiteX0" fmla="*/ 0 w 3509804"/>
                <a:gd name="connsiteY0" fmla="*/ 0 h 1666184"/>
                <a:gd name="connsiteX1" fmla="*/ 636858 w 3509804"/>
                <a:gd name="connsiteY1" fmla="*/ 364524 h 1666184"/>
                <a:gd name="connsiteX2" fmla="*/ 1760838 w 3509804"/>
                <a:gd name="connsiteY2" fmla="*/ 1579013 h 1666184"/>
                <a:gd name="connsiteX3" fmla="*/ 3509804 w 3509804"/>
                <a:gd name="connsiteY3" fmla="*/ 1230582 h 1666184"/>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12509"/>
                <a:gd name="connsiteY0" fmla="*/ 0 h 1630705"/>
                <a:gd name="connsiteX1" fmla="*/ 639563 w 3512509"/>
                <a:gd name="connsiteY1" fmla="*/ 340176 h 1630705"/>
                <a:gd name="connsiteX2" fmla="*/ 1763543 w 3512509"/>
                <a:gd name="connsiteY2" fmla="*/ 1554665 h 1630705"/>
                <a:gd name="connsiteX3" fmla="*/ 3512509 w 3512509"/>
                <a:gd name="connsiteY3" fmla="*/ 1206234 h 1630705"/>
                <a:gd name="connsiteX0" fmla="*/ 0 w 3512509"/>
                <a:gd name="connsiteY0" fmla="*/ 3 h 1630708"/>
                <a:gd name="connsiteX1" fmla="*/ 639563 w 3512509"/>
                <a:gd name="connsiteY1" fmla="*/ 340179 h 1630708"/>
                <a:gd name="connsiteX2" fmla="*/ 1763543 w 3512509"/>
                <a:gd name="connsiteY2" fmla="*/ 1554668 h 1630708"/>
                <a:gd name="connsiteX3" fmla="*/ 3512509 w 3512509"/>
                <a:gd name="connsiteY3" fmla="*/ 1206237 h 1630708"/>
                <a:gd name="connsiteX0" fmla="*/ 0 w 3512509"/>
                <a:gd name="connsiteY0" fmla="*/ 4 h 1630709"/>
                <a:gd name="connsiteX1" fmla="*/ 639563 w 3512509"/>
                <a:gd name="connsiteY1" fmla="*/ 340180 h 1630709"/>
                <a:gd name="connsiteX2" fmla="*/ 1763543 w 3512509"/>
                <a:gd name="connsiteY2" fmla="*/ 1554669 h 1630709"/>
                <a:gd name="connsiteX3" fmla="*/ 3512509 w 3512509"/>
                <a:gd name="connsiteY3" fmla="*/ 1206238 h 1630709"/>
                <a:gd name="connsiteX0" fmla="*/ 0 w 3512509"/>
                <a:gd name="connsiteY0" fmla="*/ 6 h 1630711"/>
                <a:gd name="connsiteX1" fmla="*/ 639563 w 3512509"/>
                <a:gd name="connsiteY1" fmla="*/ 340182 h 1630711"/>
                <a:gd name="connsiteX2" fmla="*/ 1763543 w 3512509"/>
                <a:gd name="connsiteY2" fmla="*/ 1554671 h 1630711"/>
                <a:gd name="connsiteX3" fmla="*/ 3512509 w 3512509"/>
                <a:gd name="connsiteY3" fmla="*/ 1206240 h 1630711"/>
                <a:gd name="connsiteX0" fmla="*/ 0 w 3512509"/>
                <a:gd name="connsiteY0" fmla="*/ 6 h 1630711"/>
                <a:gd name="connsiteX1" fmla="*/ 639563 w 3512509"/>
                <a:gd name="connsiteY1" fmla="*/ 340182 h 1630711"/>
                <a:gd name="connsiteX2" fmla="*/ 1763543 w 3512509"/>
                <a:gd name="connsiteY2" fmla="*/ 1554671 h 1630711"/>
                <a:gd name="connsiteX3" fmla="*/ 3512509 w 3512509"/>
                <a:gd name="connsiteY3" fmla="*/ 1206240 h 1630711"/>
                <a:gd name="connsiteX0" fmla="*/ 0 w 3512509"/>
                <a:gd name="connsiteY0" fmla="*/ 1 h 1206236"/>
                <a:gd name="connsiteX1" fmla="*/ 639563 w 3512509"/>
                <a:gd name="connsiteY1" fmla="*/ 340177 h 1206236"/>
                <a:gd name="connsiteX2" fmla="*/ 2080066 w 3512509"/>
                <a:gd name="connsiteY2" fmla="*/ 616016 h 1206236"/>
                <a:gd name="connsiteX3" fmla="*/ 3512509 w 3512509"/>
                <a:gd name="connsiteY3" fmla="*/ 1206235 h 1206236"/>
                <a:gd name="connsiteX0" fmla="*/ 0 w 3512509"/>
                <a:gd name="connsiteY0" fmla="*/ 289476 h 1495709"/>
                <a:gd name="connsiteX1" fmla="*/ 880337 w 3512509"/>
                <a:gd name="connsiteY1" fmla="*/ 17852 h 1495709"/>
                <a:gd name="connsiteX2" fmla="*/ 2080066 w 3512509"/>
                <a:gd name="connsiteY2" fmla="*/ 905491 h 1495709"/>
                <a:gd name="connsiteX3" fmla="*/ 3512509 w 3512509"/>
                <a:gd name="connsiteY3" fmla="*/ 1495710 h 1495709"/>
                <a:gd name="connsiteX0" fmla="*/ 0 w 3512509"/>
                <a:gd name="connsiteY0" fmla="*/ 271730 h 1477964"/>
                <a:gd name="connsiteX1" fmla="*/ 880337 w 3512509"/>
                <a:gd name="connsiteY1" fmla="*/ 106 h 1477964"/>
                <a:gd name="connsiteX2" fmla="*/ 2080066 w 3512509"/>
                <a:gd name="connsiteY2" fmla="*/ 887745 h 1477964"/>
                <a:gd name="connsiteX3" fmla="*/ 3512509 w 3512509"/>
                <a:gd name="connsiteY3" fmla="*/ 1477964 h 1477964"/>
                <a:gd name="connsiteX0" fmla="*/ 0 w 3515214"/>
                <a:gd name="connsiteY0" fmla="*/ 285653 h 1496077"/>
                <a:gd name="connsiteX1" fmla="*/ 883042 w 3515214"/>
                <a:gd name="connsiteY1" fmla="*/ 18219 h 1496077"/>
                <a:gd name="connsiteX2" fmla="*/ 2082771 w 3515214"/>
                <a:gd name="connsiteY2" fmla="*/ 905858 h 1496077"/>
                <a:gd name="connsiteX3" fmla="*/ 3515214 w 3515214"/>
                <a:gd name="connsiteY3" fmla="*/ 1496077 h 1496077"/>
                <a:gd name="connsiteX0" fmla="*/ 0 w 3515214"/>
                <a:gd name="connsiteY0" fmla="*/ 285653 h 1497548"/>
                <a:gd name="connsiteX1" fmla="*/ 883042 w 3515214"/>
                <a:gd name="connsiteY1" fmla="*/ 18219 h 1497548"/>
                <a:gd name="connsiteX2" fmla="*/ 2082771 w 3515214"/>
                <a:gd name="connsiteY2" fmla="*/ 905858 h 1497548"/>
                <a:gd name="connsiteX3" fmla="*/ 3515214 w 3515214"/>
                <a:gd name="connsiteY3" fmla="*/ 1496077 h 1497548"/>
                <a:gd name="connsiteX0" fmla="*/ 0 w 3515214"/>
                <a:gd name="connsiteY0" fmla="*/ 277959 h 1489854"/>
                <a:gd name="connsiteX1" fmla="*/ 883042 w 3515214"/>
                <a:gd name="connsiteY1" fmla="*/ 10525 h 1489854"/>
                <a:gd name="connsiteX2" fmla="*/ 2082771 w 3515214"/>
                <a:gd name="connsiteY2" fmla="*/ 898164 h 1489854"/>
                <a:gd name="connsiteX3" fmla="*/ 3515214 w 3515214"/>
                <a:gd name="connsiteY3" fmla="*/ 1488383 h 1489854"/>
                <a:gd name="connsiteX0" fmla="*/ 0 w 3515214"/>
                <a:gd name="connsiteY0" fmla="*/ 231415 h 1503663"/>
                <a:gd name="connsiteX1" fmla="*/ 883042 w 3515214"/>
                <a:gd name="connsiteY1" fmla="*/ 24334 h 1503663"/>
                <a:gd name="connsiteX2" fmla="*/ 2082771 w 3515214"/>
                <a:gd name="connsiteY2" fmla="*/ 911973 h 1503663"/>
                <a:gd name="connsiteX3" fmla="*/ 3515214 w 3515214"/>
                <a:gd name="connsiteY3" fmla="*/ 1502192 h 1503663"/>
                <a:gd name="connsiteX0" fmla="*/ 0 w 3515214"/>
                <a:gd name="connsiteY0" fmla="*/ 47508 h 1318286"/>
                <a:gd name="connsiteX1" fmla="*/ 923622 w 3515214"/>
                <a:gd name="connsiteY1" fmla="*/ 51660 h 1318286"/>
                <a:gd name="connsiteX2" fmla="*/ 2082771 w 3515214"/>
                <a:gd name="connsiteY2" fmla="*/ 728066 h 1318286"/>
                <a:gd name="connsiteX3" fmla="*/ 3515214 w 3515214"/>
                <a:gd name="connsiteY3" fmla="*/ 1318285 h 1318286"/>
                <a:gd name="connsiteX0" fmla="*/ 0 w 3515214"/>
                <a:gd name="connsiteY0" fmla="*/ 108803 h 1379579"/>
                <a:gd name="connsiteX1" fmla="*/ 923622 w 3515214"/>
                <a:gd name="connsiteY1" fmla="*/ 112955 h 1379579"/>
                <a:gd name="connsiteX2" fmla="*/ 2082771 w 3515214"/>
                <a:gd name="connsiteY2" fmla="*/ 789361 h 1379579"/>
                <a:gd name="connsiteX3" fmla="*/ 3515214 w 3515214"/>
                <a:gd name="connsiteY3" fmla="*/ 1379580 h 1379579"/>
                <a:gd name="connsiteX0" fmla="*/ 0 w 3515214"/>
                <a:gd name="connsiteY0" fmla="*/ 81346 h 1365620"/>
                <a:gd name="connsiteX1" fmla="*/ 923622 w 3515214"/>
                <a:gd name="connsiteY1" fmla="*/ 85498 h 1365620"/>
                <a:gd name="connsiteX2" fmla="*/ 2093593 w 3515214"/>
                <a:gd name="connsiteY2" fmla="*/ 1218858 h 1365620"/>
                <a:gd name="connsiteX3" fmla="*/ 3515214 w 3515214"/>
                <a:gd name="connsiteY3" fmla="*/ 1352123 h 1365620"/>
              </a:gdLst>
              <a:ahLst/>
              <a:cxnLst>
                <a:cxn ang="0">
                  <a:pos x="connsiteX0" y="connsiteY0"/>
                </a:cxn>
                <a:cxn ang="0">
                  <a:pos x="connsiteX1" y="connsiteY1"/>
                </a:cxn>
                <a:cxn ang="0">
                  <a:pos x="connsiteX2" y="connsiteY2"/>
                </a:cxn>
                <a:cxn ang="0">
                  <a:pos x="connsiteX3" y="connsiteY3"/>
                </a:cxn>
              </a:cxnLst>
              <a:rect l="l" t="t" r="r" b="b"/>
              <a:pathLst>
                <a:path w="3515214" h="1365620">
                  <a:moveTo>
                    <a:pt x="0" y="81346"/>
                  </a:moveTo>
                  <a:cubicBezTo>
                    <a:pt x="108595" y="80700"/>
                    <a:pt x="574690" y="-104087"/>
                    <a:pt x="923622" y="85498"/>
                  </a:cubicBezTo>
                  <a:cubicBezTo>
                    <a:pt x="1272554" y="275083"/>
                    <a:pt x="1661661" y="1007754"/>
                    <a:pt x="2093593" y="1218858"/>
                  </a:cubicBezTo>
                  <a:cubicBezTo>
                    <a:pt x="2525525" y="1429962"/>
                    <a:pt x="3024901" y="1350878"/>
                    <a:pt x="3515214" y="1352123"/>
                  </a:cubicBezTo>
                </a:path>
              </a:pathLst>
            </a:cu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10FFA06C-4C63-4237-8831-16646F92CFA8}"/>
                </a:ext>
              </a:extLst>
            </p:cNvPr>
            <p:cNvSpPr/>
            <p:nvPr/>
          </p:nvSpPr>
          <p:spPr bwMode="gray">
            <a:xfrm flipV="1">
              <a:off x="1093754" y="3377594"/>
              <a:ext cx="3515214" cy="619282"/>
            </a:xfrm>
            <a:custGeom>
              <a:avLst/>
              <a:gdLst>
                <a:gd name="connsiteX0" fmla="*/ 0 w 1483296"/>
                <a:gd name="connsiteY0" fmla="*/ 0 h 872236"/>
                <a:gd name="connsiteX1" fmla="*/ 1483296 w 1483296"/>
                <a:gd name="connsiteY1" fmla="*/ 0 h 872236"/>
                <a:gd name="connsiteX2" fmla="*/ 1483296 w 1483296"/>
                <a:gd name="connsiteY2" fmla="*/ 872236 h 872236"/>
                <a:gd name="connsiteX3" fmla="*/ 0 w 1483296"/>
                <a:gd name="connsiteY3" fmla="*/ 872236 h 872236"/>
                <a:gd name="connsiteX4" fmla="*/ 0 w 1483296"/>
                <a:gd name="connsiteY4" fmla="*/ 0 h 872236"/>
                <a:gd name="connsiteX0" fmla="*/ 0 w 1483296"/>
                <a:gd name="connsiteY0" fmla="*/ 872236 h 963676"/>
                <a:gd name="connsiteX1" fmla="*/ 0 w 1483296"/>
                <a:gd name="connsiteY1" fmla="*/ 0 h 963676"/>
                <a:gd name="connsiteX2" fmla="*/ 1483296 w 1483296"/>
                <a:gd name="connsiteY2" fmla="*/ 0 h 963676"/>
                <a:gd name="connsiteX3" fmla="*/ 1483296 w 1483296"/>
                <a:gd name="connsiteY3" fmla="*/ 872236 h 963676"/>
                <a:gd name="connsiteX4" fmla="*/ 91440 w 1483296"/>
                <a:gd name="connsiteY4" fmla="*/ 963676 h 963676"/>
                <a:gd name="connsiteX0" fmla="*/ 0 w 1483296"/>
                <a:gd name="connsiteY0" fmla="*/ 872236 h 872236"/>
                <a:gd name="connsiteX1" fmla="*/ 0 w 1483296"/>
                <a:gd name="connsiteY1" fmla="*/ 0 h 872236"/>
                <a:gd name="connsiteX2" fmla="*/ 1483296 w 1483296"/>
                <a:gd name="connsiteY2" fmla="*/ 0 h 872236"/>
                <a:gd name="connsiteX3" fmla="*/ 1483296 w 1483296"/>
                <a:gd name="connsiteY3" fmla="*/ 872236 h 872236"/>
                <a:gd name="connsiteX0" fmla="*/ 0 w 1483296"/>
                <a:gd name="connsiteY0" fmla="*/ 0 h 872236"/>
                <a:gd name="connsiteX1" fmla="*/ 1483296 w 1483296"/>
                <a:gd name="connsiteY1" fmla="*/ 0 h 872236"/>
                <a:gd name="connsiteX2" fmla="*/ 1483296 w 1483296"/>
                <a:gd name="connsiteY2" fmla="*/ 872236 h 872236"/>
                <a:gd name="connsiteX0" fmla="*/ 0 w 1952853"/>
                <a:gd name="connsiteY0" fmla="*/ 0 h 921663"/>
                <a:gd name="connsiteX1" fmla="*/ 1952853 w 1952853"/>
                <a:gd name="connsiteY1" fmla="*/ 49427 h 921663"/>
                <a:gd name="connsiteX2" fmla="*/ 1952853 w 1952853"/>
                <a:gd name="connsiteY2" fmla="*/ 921663 h 921663"/>
                <a:gd name="connsiteX0" fmla="*/ 0 w 3509804"/>
                <a:gd name="connsiteY0" fmla="*/ 0 h 1230582"/>
                <a:gd name="connsiteX1" fmla="*/ 1952853 w 3509804"/>
                <a:gd name="connsiteY1" fmla="*/ 49427 h 1230582"/>
                <a:gd name="connsiteX2" fmla="*/ 3509804 w 3509804"/>
                <a:gd name="connsiteY2" fmla="*/ 1230582 h 1230582"/>
                <a:gd name="connsiteX0" fmla="*/ 0 w 3509804"/>
                <a:gd name="connsiteY0" fmla="*/ 0 h 1230582"/>
                <a:gd name="connsiteX1" fmla="*/ 1019918 w 3509804"/>
                <a:gd name="connsiteY1" fmla="*/ 469557 h 1230582"/>
                <a:gd name="connsiteX2" fmla="*/ 3509804 w 3509804"/>
                <a:gd name="connsiteY2" fmla="*/ 1230582 h 1230582"/>
                <a:gd name="connsiteX0" fmla="*/ 0 w 3509804"/>
                <a:gd name="connsiteY0" fmla="*/ 0 h 1230582"/>
                <a:gd name="connsiteX1" fmla="*/ 1019918 w 3509804"/>
                <a:gd name="connsiteY1" fmla="*/ 469557 h 1230582"/>
                <a:gd name="connsiteX2" fmla="*/ 1964725 w 3509804"/>
                <a:gd name="connsiteY2" fmla="*/ 763467 h 1230582"/>
                <a:gd name="connsiteX3" fmla="*/ 3509804 w 3509804"/>
                <a:gd name="connsiteY3" fmla="*/ 1230582 h 1230582"/>
                <a:gd name="connsiteX0" fmla="*/ 0 w 3509804"/>
                <a:gd name="connsiteY0" fmla="*/ 0 h 1579013"/>
                <a:gd name="connsiteX1" fmla="*/ 1019918 w 3509804"/>
                <a:gd name="connsiteY1" fmla="*/ 469557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12145 w 3509804"/>
                <a:gd name="connsiteY1" fmla="*/ 321276 h 1579013"/>
                <a:gd name="connsiteX2" fmla="*/ 1760838 w 3509804"/>
                <a:gd name="connsiteY2" fmla="*/ 1579013 h 1579013"/>
                <a:gd name="connsiteX3" fmla="*/ 3509804 w 3509804"/>
                <a:gd name="connsiteY3" fmla="*/ 1230582 h 1579013"/>
                <a:gd name="connsiteX0" fmla="*/ 0 w 3509804"/>
                <a:gd name="connsiteY0" fmla="*/ 0 h 1579013"/>
                <a:gd name="connsiteX1" fmla="*/ 636858 w 3509804"/>
                <a:gd name="connsiteY1" fmla="*/ 364524 h 1579013"/>
                <a:gd name="connsiteX2" fmla="*/ 1760838 w 3509804"/>
                <a:gd name="connsiteY2" fmla="*/ 1579013 h 1579013"/>
                <a:gd name="connsiteX3" fmla="*/ 3509804 w 3509804"/>
                <a:gd name="connsiteY3" fmla="*/ 1230582 h 1579013"/>
                <a:gd name="connsiteX0" fmla="*/ 0 w 3509804"/>
                <a:gd name="connsiteY0" fmla="*/ 0 h 1588000"/>
                <a:gd name="connsiteX1" fmla="*/ 636858 w 3509804"/>
                <a:gd name="connsiteY1" fmla="*/ 364524 h 1588000"/>
                <a:gd name="connsiteX2" fmla="*/ 1760838 w 3509804"/>
                <a:gd name="connsiteY2" fmla="*/ 1579013 h 1588000"/>
                <a:gd name="connsiteX3" fmla="*/ 3509804 w 3509804"/>
                <a:gd name="connsiteY3" fmla="*/ 1230582 h 1588000"/>
                <a:gd name="connsiteX0" fmla="*/ 0 w 3509804"/>
                <a:gd name="connsiteY0" fmla="*/ 0 h 1588000"/>
                <a:gd name="connsiteX1" fmla="*/ 636858 w 3509804"/>
                <a:gd name="connsiteY1" fmla="*/ 364524 h 1588000"/>
                <a:gd name="connsiteX2" fmla="*/ 1760838 w 3509804"/>
                <a:gd name="connsiteY2" fmla="*/ 1579013 h 1588000"/>
                <a:gd name="connsiteX3" fmla="*/ 3509804 w 3509804"/>
                <a:gd name="connsiteY3" fmla="*/ 1230582 h 1588000"/>
                <a:gd name="connsiteX0" fmla="*/ 0 w 3509804"/>
                <a:gd name="connsiteY0" fmla="*/ 0 h 1651685"/>
                <a:gd name="connsiteX1" fmla="*/ 636858 w 3509804"/>
                <a:gd name="connsiteY1" fmla="*/ 364524 h 1651685"/>
                <a:gd name="connsiteX2" fmla="*/ 1760838 w 3509804"/>
                <a:gd name="connsiteY2" fmla="*/ 1579013 h 1651685"/>
                <a:gd name="connsiteX3" fmla="*/ 3509804 w 3509804"/>
                <a:gd name="connsiteY3" fmla="*/ 1230582 h 1651685"/>
                <a:gd name="connsiteX0" fmla="*/ 0 w 3509804"/>
                <a:gd name="connsiteY0" fmla="*/ 0 h 1642231"/>
                <a:gd name="connsiteX1" fmla="*/ 636858 w 3509804"/>
                <a:gd name="connsiteY1" fmla="*/ 364524 h 1642231"/>
                <a:gd name="connsiteX2" fmla="*/ 1760838 w 3509804"/>
                <a:gd name="connsiteY2" fmla="*/ 1579013 h 1642231"/>
                <a:gd name="connsiteX3" fmla="*/ 3509804 w 3509804"/>
                <a:gd name="connsiteY3" fmla="*/ 1230582 h 1642231"/>
                <a:gd name="connsiteX0" fmla="*/ 0 w 3509804"/>
                <a:gd name="connsiteY0" fmla="*/ 0 h 1666184"/>
                <a:gd name="connsiteX1" fmla="*/ 636858 w 3509804"/>
                <a:gd name="connsiteY1" fmla="*/ 364524 h 1666184"/>
                <a:gd name="connsiteX2" fmla="*/ 1760838 w 3509804"/>
                <a:gd name="connsiteY2" fmla="*/ 1579013 h 1666184"/>
                <a:gd name="connsiteX3" fmla="*/ 3509804 w 3509804"/>
                <a:gd name="connsiteY3" fmla="*/ 1230582 h 1666184"/>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09804"/>
                <a:gd name="connsiteY0" fmla="*/ 0 h 1655053"/>
                <a:gd name="connsiteX1" fmla="*/ 636858 w 3509804"/>
                <a:gd name="connsiteY1" fmla="*/ 364524 h 1655053"/>
                <a:gd name="connsiteX2" fmla="*/ 1760838 w 3509804"/>
                <a:gd name="connsiteY2" fmla="*/ 1579013 h 1655053"/>
                <a:gd name="connsiteX3" fmla="*/ 3509804 w 3509804"/>
                <a:gd name="connsiteY3" fmla="*/ 1230582 h 1655053"/>
                <a:gd name="connsiteX0" fmla="*/ 0 w 3512509"/>
                <a:gd name="connsiteY0" fmla="*/ 0 h 1630705"/>
                <a:gd name="connsiteX1" fmla="*/ 639563 w 3512509"/>
                <a:gd name="connsiteY1" fmla="*/ 340176 h 1630705"/>
                <a:gd name="connsiteX2" fmla="*/ 1763543 w 3512509"/>
                <a:gd name="connsiteY2" fmla="*/ 1554665 h 1630705"/>
                <a:gd name="connsiteX3" fmla="*/ 3512509 w 3512509"/>
                <a:gd name="connsiteY3" fmla="*/ 1206234 h 1630705"/>
                <a:gd name="connsiteX0" fmla="*/ 0 w 3512509"/>
                <a:gd name="connsiteY0" fmla="*/ 3 h 1630708"/>
                <a:gd name="connsiteX1" fmla="*/ 639563 w 3512509"/>
                <a:gd name="connsiteY1" fmla="*/ 340179 h 1630708"/>
                <a:gd name="connsiteX2" fmla="*/ 1763543 w 3512509"/>
                <a:gd name="connsiteY2" fmla="*/ 1554668 h 1630708"/>
                <a:gd name="connsiteX3" fmla="*/ 3512509 w 3512509"/>
                <a:gd name="connsiteY3" fmla="*/ 1206237 h 1630708"/>
                <a:gd name="connsiteX0" fmla="*/ 0 w 3512509"/>
                <a:gd name="connsiteY0" fmla="*/ 4 h 1630709"/>
                <a:gd name="connsiteX1" fmla="*/ 639563 w 3512509"/>
                <a:gd name="connsiteY1" fmla="*/ 340180 h 1630709"/>
                <a:gd name="connsiteX2" fmla="*/ 1763543 w 3512509"/>
                <a:gd name="connsiteY2" fmla="*/ 1554669 h 1630709"/>
                <a:gd name="connsiteX3" fmla="*/ 3512509 w 3512509"/>
                <a:gd name="connsiteY3" fmla="*/ 1206238 h 1630709"/>
                <a:gd name="connsiteX0" fmla="*/ 0 w 3512509"/>
                <a:gd name="connsiteY0" fmla="*/ 6 h 1630711"/>
                <a:gd name="connsiteX1" fmla="*/ 639563 w 3512509"/>
                <a:gd name="connsiteY1" fmla="*/ 340182 h 1630711"/>
                <a:gd name="connsiteX2" fmla="*/ 1763543 w 3512509"/>
                <a:gd name="connsiteY2" fmla="*/ 1554671 h 1630711"/>
                <a:gd name="connsiteX3" fmla="*/ 3512509 w 3512509"/>
                <a:gd name="connsiteY3" fmla="*/ 1206240 h 1630711"/>
                <a:gd name="connsiteX0" fmla="*/ 0 w 3512509"/>
                <a:gd name="connsiteY0" fmla="*/ 6 h 1630711"/>
                <a:gd name="connsiteX1" fmla="*/ 639563 w 3512509"/>
                <a:gd name="connsiteY1" fmla="*/ 340182 h 1630711"/>
                <a:gd name="connsiteX2" fmla="*/ 1763543 w 3512509"/>
                <a:gd name="connsiteY2" fmla="*/ 1554671 h 1630711"/>
                <a:gd name="connsiteX3" fmla="*/ 3512509 w 3512509"/>
                <a:gd name="connsiteY3" fmla="*/ 1206240 h 1630711"/>
                <a:gd name="connsiteX0" fmla="*/ 0 w 3512509"/>
                <a:gd name="connsiteY0" fmla="*/ 1 h 1206236"/>
                <a:gd name="connsiteX1" fmla="*/ 639563 w 3512509"/>
                <a:gd name="connsiteY1" fmla="*/ 340177 h 1206236"/>
                <a:gd name="connsiteX2" fmla="*/ 2080066 w 3512509"/>
                <a:gd name="connsiteY2" fmla="*/ 616016 h 1206236"/>
                <a:gd name="connsiteX3" fmla="*/ 3512509 w 3512509"/>
                <a:gd name="connsiteY3" fmla="*/ 1206235 h 1206236"/>
                <a:gd name="connsiteX0" fmla="*/ 0 w 3512509"/>
                <a:gd name="connsiteY0" fmla="*/ 289476 h 1495709"/>
                <a:gd name="connsiteX1" fmla="*/ 880337 w 3512509"/>
                <a:gd name="connsiteY1" fmla="*/ 17852 h 1495709"/>
                <a:gd name="connsiteX2" fmla="*/ 2080066 w 3512509"/>
                <a:gd name="connsiteY2" fmla="*/ 905491 h 1495709"/>
                <a:gd name="connsiteX3" fmla="*/ 3512509 w 3512509"/>
                <a:gd name="connsiteY3" fmla="*/ 1495710 h 1495709"/>
                <a:gd name="connsiteX0" fmla="*/ 0 w 3512509"/>
                <a:gd name="connsiteY0" fmla="*/ 271730 h 1477964"/>
                <a:gd name="connsiteX1" fmla="*/ 880337 w 3512509"/>
                <a:gd name="connsiteY1" fmla="*/ 106 h 1477964"/>
                <a:gd name="connsiteX2" fmla="*/ 2080066 w 3512509"/>
                <a:gd name="connsiteY2" fmla="*/ 887745 h 1477964"/>
                <a:gd name="connsiteX3" fmla="*/ 3512509 w 3512509"/>
                <a:gd name="connsiteY3" fmla="*/ 1477964 h 1477964"/>
                <a:gd name="connsiteX0" fmla="*/ 0 w 3515214"/>
                <a:gd name="connsiteY0" fmla="*/ 285653 h 1496077"/>
                <a:gd name="connsiteX1" fmla="*/ 883042 w 3515214"/>
                <a:gd name="connsiteY1" fmla="*/ 18219 h 1496077"/>
                <a:gd name="connsiteX2" fmla="*/ 2082771 w 3515214"/>
                <a:gd name="connsiteY2" fmla="*/ 905858 h 1496077"/>
                <a:gd name="connsiteX3" fmla="*/ 3515214 w 3515214"/>
                <a:gd name="connsiteY3" fmla="*/ 1496077 h 1496077"/>
                <a:gd name="connsiteX0" fmla="*/ 0 w 3515214"/>
                <a:gd name="connsiteY0" fmla="*/ 285653 h 1497548"/>
                <a:gd name="connsiteX1" fmla="*/ 883042 w 3515214"/>
                <a:gd name="connsiteY1" fmla="*/ 18219 h 1497548"/>
                <a:gd name="connsiteX2" fmla="*/ 2082771 w 3515214"/>
                <a:gd name="connsiteY2" fmla="*/ 905858 h 1497548"/>
                <a:gd name="connsiteX3" fmla="*/ 3515214 w 3515214"/>
                <a:gd name="connsiteY3" fmla="*/ 1496077 h 1497548"/>
                <a:gd name="connsiteX0" fmla="*/ 0 w 3515214"/>
                <a:gd name="connsiteY0" fmla="*/ 277959 h 1489854"/>
                <a:gd name="connsiteX1" fmla="*/ 883042 w 3515214"/>
                <a:gd name="connsiteY1" fmla="*/ 10525 h 1489854"/>
                <a:gd name="connsiteX2" fmla="*/ 2082771 w 3515214"/>
                <a:gd name="connsiteY2" fmla="*/ 898164 h 1489854"/>
                <a:gd name="connsiteX3" fmla="*/ 3515214 w 3515214"/>
                <a:gd name="connsiteY3" fmla="*/ 1488383 h 1489854"/>
                <a:gd name="connsiteX0" fmla="*/ 0 w 3515214"/>
                <a:gd name="connsiteY0" fmla="*/ 342569 h 2165604"/>
                <a:gd name="connsiteX1" fmla="*/ 883042 w 3515214"/>
                <a:gd name="connsiteY1" fmla="*/ 75135 h 2165604"/>
                <a:gd name="connsiteX2" fmla="*/ 2115218 w 3515214"/>
                <a:gd name="connsiteY2" fmla="*/ 1950186 h 2165604"/>
                <a:gd name="connsiteX3" fmla="*/ 3515214 w 3515214"/>
                <a:gd name="connsiteY3" fmla="*/ 1552993 h 2165604"/>
                <a:gd name="connsiteX0" fmla="*/ 0 w 3515214"/>
                <a:gd name="connsiteY0" fmla="*/ 342569 h 2201572"/>
                <a:gd name="connsiteX1" fmla="*/ 883042 w 3515214"/>
                <a:gd name="connsiteY1" fmla="*/ 75135 h 2201572"/>
                <a:gd name="connsiteX2" fmla="*/ 2115218 w 3515214"/>
                <a:gd name="connsiteY2" fmla="*/ 1950186 h 2201572"/>
                <a:gd name="connsiteX3" fmla="*/ 3515214 w 3515214"/>
                <a:gd name="connsiteY3" fmla="*/ 1552993 h 2201572"/>
                <a:gd name="connsiteX0" fmla="*/ 0 w 3515214"/>
                <a:gd name="connsiteY0" fmla="*/ 193621 h 1847769"/>
                <a:gd name="connsiteX1" fmla="*/ 885991 w 3515214"/>
                <a:gd name="connsiteY1" fmla="*/ 98742 h 1847769"/>
                <a:gd name="connsiteX2" fmla="*/ 2115218 w 3515214"/>
                <a:gd name="connsiteY2" fmla="*/ 1801238 h 1847769"/>
                <a:gd name="connsiteX3" fmla="*/ 3515214 w 3515214"/>
                <a:gd name="connsiteY3" fmla="*/ 1404045 h 1847769"/>
                <a:gd name="connsiteX0" fmla="*/ 0 w 3515214"/>
                <a:gd name="connsiteY0" fmla="*/ 210225 h 1864373"/>
                <a:gd name="connsiteX1" fmla="*/ 885991 w 3515214"/>
                <a:gd name="connsiteY1" fmla="*/ 115346 h 1864373"/>
                <a:gd name="connsiteX2" fmla="*/ 2115218 w 3515214"/>
                <a:gd name="connsiteY2" fmla="*/ 1817842 h 1864373"/>
                <a:gd name="connsiteX3" fmla="*/ 3515214 w 3515214"/>
                <a:gd name="connsiteY3" fmla="*/ 1420649 h 1864373"/>
                <a:gd name="connsiteX0" fmla="*/ 0 w 3515214"/>
                <a:gd name="connsiteY0" fmla="*/ 208145 h 2053908"/>
                <a:gd name="connsiteX1" fmla="*/ 885991 w 3515214"/>
                <a:gd name="connsiteY1" fmla="*/ 113266 h 2053908"/>
                <a:gd name="connsiteX2" fmla="*/ 2416085 w 3515214"/>
                <a:gd name="connsiteY2" fmla="*/ 2017078 h 2053908"/>
                <a:gd name="connsiteX3" fmla="*/ 3515214 w 3515214"/>
                <a:gd name="connsiteY3" fmla="*/ 1418569 h 2053908"/>
                <a:gd name="connsiteX0" fmla="*/ 0 w 3515214"/>
                <a:gd name="connsiteY0" fmla="*/ 166919 h 2012682"/>
                <a:gd name="connsiteX1" fmla="*/ 885991 w 3515214"/>
                <a:gd name="connsiteY1" fmla="*/ 72040 h 2012682"/>
                <a:gd name="connsiteX2" fmla="*/ 2416085 w 3515214"/>
                <a:gd name="connsiteY2" fmla="*/ 1975852 h 2012682"/>
                <a:gd name="connsiteX3" fmla="*/ 3515214 w 3515214"/>
                <a:gd name="connsiteY3" fmla="*/ 1377343 h 2012682"/>
                <a:gd name="connsiteX0" fmla="*/ 0 w 3515214"/>
                <a:gd name="connsiteY0" fmla="*/ 166916 h 2012679"/>
                <a:gd name="connsiteX1" fmla="*/ 885991 w 3515214"/>
                <a:gd name="connsiteY1" fmla="*/ 72037 h 2012679"/>
                <a:gd name="connsiteX2" fmla="*/ 2416085 w 3515214"/>
                <a:gd name="connsiteY2" fmla="*/ 1975849 h 2012679"/>
                <a:gd name="connsiteX3" fmla="*/ 3515214 w 3515214"/>
                <a:gd name="connsiteY3" fmla="*/ 1377340 h 2012679"/>
              </a:gdLst>
              <a:ahLst/>
              <a:cxnLst>
                <a:cxn ang="0">
                  <a:pos x="connsiteX0" y="connsiteY0"/>
                </a:cxn>
                <a:cxn ang="0">
                  <a:pos x="connsiteX1" y="connsiteY1"/>
                </a:cxn>
                <a:cxn ang="0">
                  <a:pos x="connsiteX2" y="connsiteY2"/>
                </a:cxn>
                <a:cxn ang="0">
                  <a:pos x="connsiteX3" y="connsiteY3"/>
                </a:cxn>
              </a:cxnLst>
              <a:rect l="l" t="t" r="r" b="b"/>
              <a:pathLst>
                <a:path w="3515214" h="2012679">
                  <a:moveTo>
                    <a:pt x="0" y="166916"/>
                  </a:moveTo>
                  <a:cubicBezTo>
                    <a:pt x="108595" y="166270"/>
                    <a:pt x="439065" y="-133585"/>
                    <a:pt x="885991" y="72037"/>
                  </a:cubicBezTo>
                  <a:cubicBezTo>
                    <a:pt x="1332917" y="277659"/>
                    <a:pt x="1977881" y="1758299"/>
                    <a:pt x="2416085" y="1975849"/>
                  </a:cubicBezTo>
                  <a:cubicBezTo>
                    <a:pt x="2854289" y="2193400"/>
                    <a:pt x="3024901" y="1376095"/>
                    <a:pt x="3515214" y="1377340"/>
                  </a:cubicBezTo>
                </a:path>
              </a:pathLst>
            </a:cu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68E2FB6-0B9C-46B6-B2CE-56EB5E85397E}"/>
                </a:ext>
              </a:extLst>
            </p:cNvPr>
            <p:cNvSpPr/>
            <p:nvPr/>
          </p:nvSpPr>
          <p:spPr bwMode="gray">
            <a:xfrm>
              <a:off x="938527" y="2077431"/>
              <a:ext cx="203887" cy="247135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66A685B-B97B-45AC-943D-2E6CE30302EC}"/>
                </a:ext>
              </a:extLst>
            </p:cNvPr>
            <p:cNvSpPr/>
            <p:nvPr/>
          </p:nvSpPr>
          <p:spPr bwMode="gray">
            <a:xfrm>
              <a:off x="2436472" y="3100597"/>
              <a:ext cx="254430" cy="25443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86FE7444-4B8B-474B-B109-137179C27FBD}"/>
                </a:ext>
              </a:extLst>
            </p:cNvPr>
            <p:cNvPicPr>
              <a:picLocks noChangeAspect="1"/>
            </p:cNvPicPr>
            <p:nvPr/>
          </p:nvPicPr>
          <p:blipFill>
            <a:blip r:embed="rId3"/>
            <a:srcRect/>
            <a:stretch/>
          </p:blipFill>
          <p:spPr>
            <a:xfrm>
              <a:off x="2342050" y="3013235"/>
              <a:ext cx="443272" cy="481817"/>
            </a:xfrm>
            <a:prstGeom prst="rect">
              <a:avLst/>
            </a:prstGeom>
          </p:spPr>
        </p:pic>
        <p:sp>
          <p:nvSpPr>
            <p:cNvPr id="22" name="Rounded Rectangle 26">
              <a:extLst>
                <a:ext uri="{FF2B5EF4-FFF2-40B4-BE49-F238E27FC236}">
                  <a16:creationId xmlns:a16="http://schemas.microsoft.com/office/drawing/2014/main" id="{7E632375-126E-4B78-A2C5-729316063778}"/>
                </a:ext>
              </a:extLst>
            </p:cNvPr>
            <p:cNvSpPr/>
            <p:nvPr/>
          </p:nvSpPr>
          <p:spPr bwMode="gray">
            <a:xfrm>
              <a:off x="1223060" y="2697716"/>
              <a:ext cx="316507" cy="432976"/>
            </a:xfrm>
            <a:prstGeom prst="roundRect">
              <a:avLst>
                <a:gd name="adj" fmla="val 8621"/>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21C7E34A-5290-4DD1-9CF7-3C89E9C59233}"/>
                </a:ext>
              </a:extLst>
            </p:cNvPr>
            <p:cNvPicPr>
              <a:picLocks noChangeAspect="1"/>
            </p:cNvPicPr>
            <p:nvPr/>
          </p:nvPicPr>
          <p:blipFill>
            <a:blip r:embed="rId4"/>
            <a:srcRect/>
            <a:stretch/>
          </p:blipFill>
          <p:spPr>
            <a:xfrm>
              <a:off x="1217049" y="2690571"/>
              <a:ext cx="412314" cy="333708"/>
            </a:xfrm>
            <a:prstGeom prst="rect">
              <a:avLst/>
            </a:prstGeom>
          </p:spPr>
        </p:pic>
      </p:grpSp>
      <p:sp>
        <p:nvSpPr>
          <p:cNvPr id="29" name="Rectangle 28">
            <a:extLst>
              <a:ext uri="{FF2B5EF4-FFF2-40B4-BE49-F238E27FC236}">
                <a16:creationId xmlns:a16="http://schemas.microsoft.com/office/drawing/2014/main" id="{A26F061C-C4BD-4402-90CD-E37EB0785F09}"/>
              </a:ext>
            </a:extLst>
          </p:cNvPr>
          <p:cNvSpPr/>
          <p:nvPr/>
        </p:nvSpPr>
        <p:spPr>
          <a:xfrm>
            <a:off x="9100036" y="3353859"/>
            <a:ext cx="972433" cy="1015663"/>
          </a:xfrm>
          <a:prstGeom prst="rect">
            <a:avLst/>
          </a:prstGeom>
        </p:spPr>
        <p:txBody>
          <a:bodyPr wrap="square">
            <a:spAutoFit/>
          </a:bodyPr>
          <a:lstStyle/>
          <a:p>
            <a:pPr algn="ctr"/>
            <a:r>
              <a:rPr lang="en-US" sz="6000" b="1">
                <a:solidFill>
                  <a:schemeClr val="accent6"/>
                </a:solidFill>
                <a:latin typeface="Ink Free" panose="03080402000500000000" pitchFamily="66" charset="0"/>
              </a:rPr>
              <a:t>?</a:t>
            </a:r>
          </a:p>
        </p:txBody>
      </p:sp>
      <p:sp>
        <p:nvSpPr>
          <p:cNvPr id="30" name="TextBox 29">
            <a:extLst>
              <a:ext uri="{FF2B5EF4-FFF2-40B4-BE49-F238E27FC236}">
                <a16:creationId xmlns:a16="http://schemas.microsoft.com/office/drawing/2014/main" id="{EE582CB7-F0FD-4A4D-B3D6-9B33FC445D0F}"/>
              </a:ext>
            </a:extLst>
          </p:cNvPr>
          <p:cNvSpPr txBox="1"/>
          <p:nvPr/>
        </p:nvSpPr>
        <p:spPr bwMode="gray">
          <a:xfrm>
            <a:off x="8359323" y="1478871"/>
            <a:ext cx="3367857" cy="246221"/>
          </a:xfrm>
          <a:prstGeom prst="rect">
            <a:avLst/>
          </a:prstGeom>
          <a:noFill/>
        </p:spPr>
        <p:txBody>
          <a:bodyPr wrap="square" lIns="0" tIns="0" rIns="0" bIns="0" rtlCol="0">
            <a:spAutoFit/>
          </a:bodyPr>
          <a:lstStyle/>
          <a:p>
            <a:pPr>
              <a:spcBef>
                <a:spcPts val="441"/>
              </a:spcBef>
            </a:pPr>
            <a:r>
              <a:rPr lang="en-US" sz="1600" spc="30">
                <a:solidFill>
                  <a:schemeClr val="accent3"/>
                </a:solidFill>
              </a:rPr>
              <a:t>UNCLEAR AGGREGATE IMPACT</a:t>
            </a:r>
          </a:p>
        </p:txBody>
      </p:sp>
      <p:sp>
        <p:nvSpPr>
          <p:cNvPr id="38" name="TextBox 37">
            <a:extLst>
              <a:ext uri="{FF2B5EF4-FFF2-40B4-BE49-F238E27FC236}">
                <a16:creationId xmlns:a16="http://schemas.microsoft.com/office/drawing/2014/main" id="{9572282D-4833-4D3B-A092-BC0EB228A902}"/>
              </a:ext>
            </a:extLst>
          </p:cNvPr>
          <p:cNvSpPr txBox="1"/>
          <p:nvPr/>
        </p:nvSpPr>
        <p:spPr bwMode="gray">
          <a:xfrm>
            <a:off x="1017640" y="5369503"/>
            <a:ext cx="687440" cy="200055"/>
          </a:xfrm>
          <a:prstGeom prst="rect">
            <a:avLst/>
          </a:prstGeom>
          <a:noFill/>
        </p:spPr>
        <p:txBody>
          <a:bodyPr wrap="square" lIns="0" tIns="0" rIns="0" bIns="0" rtlCol="0">
            <a:spAutoFit/>
          </a:bodyPr>
          <a:lstStyle/>
          <a:p>
            <a:pPr>
              <a:spcBef>
                <a:spcPts val="600"/>
              </a:spcBef>
            </a:pPr>
            <a:r>
              <a:rPr lang="en-US" sz="1300"/>
              <a:t>Access</a:t>
            </a:r>
            <a:endParaRPr lang="en-US" sz="1300" b="1"/>
          </a:p>
        </p:txBody>
      </p:sp>
      <p:sp>
        <p:nvSpPr>
          <p:cNvPr id="39" name="Right Arrow 48">
            <a:extLst>
              <a:ext uri="{FF2B5EF4-FFF2-40B4-BE49-F238E27FC236}">
                <a16:creationId xmlns:a16="http://schemas.microsoft.com/office/drawing/2014/main" id="{F0F83C51-E7AE-4EE1-B2C2-B1C2493E4607}"/>
              </a:ext>
            </a:extLst>
          </p:cNvPr>
          <p:cNvSpPr>
            <a:spLocks noChangeAspect="1"/>
          </p:cNvSpPr>
          <p:nvPr/>
        </p:nvSpPr>
        <p:spPr bwMode="gray">
          <a:xfrm rot="16200000">
            <a:off x="1578697" y="5383518"/>
            <a:ext cx="252764" cy="172025"/>
          </a:xfrm>
          <a:prstGeom prst="rightArrow">
            <a:avLst>
              <a:gd name="adj1" fmla="val 33005"/>
              <a:gd name="adj2" fmla="val 70351"/>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a:solidFill>
                <a:schemeClr val="bg2"/>
              </a:solidFill>
              <a:latin typeface="+mj-lt"/>
            </a:endParaRPr>
          </a:p>
        </p:txBody>
      </p:sp>
      <p:sp>
        <p:nvSpPr>
          <p:cNvPr id="40" name="TextBox 39">
            <a:extLst>
              <a:ext uri="{FF2B5EF4-FFF2-40B4-BE49-F238E27FC236}">
                <a16:creationId xmlns:a16="http://schemas.microsoft.com/office/drawing/2014/main" id="{902B6CB7-A00C-4524-9032-48BAA53B4C9A}"/>
              </a:ext>
            </a:extLst>
          </p:cNvPr>
          <p:cNvSpPr txBox="1"/>
          <p:nvPr/>
        </p:nvSpPr>
        <p:spPr bwMode="gray">
          <a:xfrm>
            <a:off x="2036175" y="5369503"/>
            <a:ext cx="1457811" cy="200055"/>
          </a:xfrm>
          <a:prstGeom prst="rect">
            <a:avLst/>
          </a:prstGeom>
          <a:noFill/>
        </p:spPr>
        <p:txBody>
          <a:bodyPr wrap="square" lIns="0" tIns="0" rIns="0" bIns="0" rtlCol="0">
            <a:spAutoFit/>
          </a:bodyPr>
          <a:lstStyle/>
          <a:p>
            <a:pPr>
              <a:spcBef>
                <a:spcPts val="600"/>
              </a:spcBef>
            </a:pPr>
            <a:r>
              <a:rPr lang="en-US" sz="1300"/>
              <a:t>Total cost of care</a:t>
            </a:r>
            <a:endParaRPr lang="en-US" sz="1300" b="1"/>
          </a:p>
        </p:txBody>
      </p:sp>
      <p:sp>
        <p:nvSpPr>
          <p:cNvPr id="41" name="Right Arrow 48">
            <a:extLst>
              <a:ext uri="{FF2B5EF4-FFF2-40B4-BE49-F238E27FC236}">
                <a16:creationId xmlns:a16="http://schemas.microsoft.com/office/drawing/2014/main" id="{0D70BD66-C433-4C59-908E-D4FF66AFB43F}"/>
              </a:ext>
            </a:extLst>
          </p:cNvPr>
          <p:cNvSpPr>
            <a:spLocks noChangeAspect="1"/>
          </p:cNvSpPr>
          <p:nvPr/>
        </p:nvSpPr>
        <p:spPr bwMode="gray">
          <a:xfrm rot="5400000">
            <a:off x="3324597" y="5383518"/>
            <a:ext cx="252764" cy="172025"/>
          </a:xfrm>
          <a:prstGeom prst="rightArrow">
            <a:avLst>
              <a:gd name="adj1" fmla="val 33005"/>
              <a:gd name="adj2" fmla="val 70351"/>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a:solidFill>
                <a:schemeClr val="bg2"/>
              </a:solidFill>
              <a:latin typeface="+mj-lt"/>
            </a:endParaRPr>
          </a:p>
        </p:txBody>
      </p:sp>
      <p:sp>
        <p:nvSpPr>
          <p:cNvPr id="42" name="TextBox 41">
            <a:extLst>
              <a:ext uri="{FF2B5EF4-FFF2-40B4-BE49-F238E27FC236}">
                <a16:creationId xmlns:a16="http://schemas.microsoft.com/office/drawing/2014/main" id="{73DE4082-723F-466F-B97B-D0C4AC286E27}"/>
              </a:ext>
            </a:extLst>
          </p:cNvPr>
          <p:cNvSpPr txBox="1"/>
          <p:nvPr/>
        </p:nvSpPr>
        <p:spPr bwMode="gray">
          <a:xfrm>
            <a:off x="3820717" y="5369503"/>
            <a:ext cx="687440" cy="200055"/>
          </a:xfrm>
          <a:prstGeom prst="rect">
            <a:avLst/>
          </a:prstGeom>
          <a:noFill/>
        </p:spPr>
        <p:txBody>
          <a:bodyPr wrap="square" lIns="0" tIns="0" rIns="0" bIns="0" rtlCol="0">
            <a:spAutoFit/>
          </a:bodyPr>
          <a:lstStyle/>
          <a:p>
            <a:pPr>
              <a:spcBef>
                <a:spcPts val="600"/>
              </a:spcBef>
            </a:pPr>
            <a:r>
              <a:rPr lang="en-US" sz="1300"/>
              <a:t>Quality</a:t>
            </a:r>
          </a:p>
        </p:txBody>
      </p:sp>
      <p:sp>
        <p:nvSpPr>
          <p:cNvPr id="43" name="Right Arrow 48">
            <a:extLst>
              <a:ext uri="{FF2B5EF4-FFF2-40B4-BE49-F238E27FC236}">
                <a16:creationId xmlns:a16="http://schemas.microsoft.com/office/drawing/2014/main" id="{53475FB1-DE00-4729-B7DA-4ECBCBECE0D3}"/>
              </a:ext>
            </a:extLst>
          </p:cNvPr>
          <p:cNvSpPr>
            <a:spLocks noChangeAspect="1"/>
          </p:cNvSpPr>
          <p:nvPr/>
        </p:nvSpPr>
        <p:spPr bwMode="gray">
          <a:xfrm rot="16200000">
            <a:off x="4381774" y="5383518"/>
            <a:ext cx="252764" cy="172025"/>
          </a:xfrm>
          <a:prstGeom prst="rightArrow">
            <a:avLst>
              <a:gd name="adj1" fmla="val 33005"/>
              <a:gd name="adj2" fmla="val 70351"/>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a:solidFill>
                <a:schemeClr val="bg2"/>
              </a:solidFill>
              <a:latin typeface="+mj-lt"/>
            </a:endParaRPr>
          </a:p>
        </p:txBody>
      </p:sp>
      <p:pic>
        <p:nvPicPr>
          <p:cNvPr id="44" name="Picture 43" descr="Screen of a cell phone&#10;&#10;Description automatically generated">
            <a:extLst>
              <a:ext uri="{FF2B5EF4-FFF2-40B4-BE49-F238E27FC236}">
                <a16:creationId xmlns:a16="http://schemas.microsoft.com/office/drawing/2014/main" id="{9D81DF8E-C2CA-4C05-A463-2AB1322C6B25}"/>
              </a:ext>
            </a:extLst>
          </p:cNvPr>
          <p:cNvPicPr>
            <a:picLocks noChangeAspect="1"/>
          </p:cNvPicPr>
          <p:nvPr/>
        </p:nvPicPr>
        <p:blipFill>
          <a:blip r:embed="rId5"/>
          <a:stretch>
            <a:fillRect/>
          </a:stretch>
        </p:blipFill>
        <p:spPr>
          <a:xfrm>
            <a:off x="2471025" y="4210002"/>
            <a:ext cx="588110" cy="488584"/>
          </a:xfrm>
          <a:prstGeom prst="rect">
            <a:avLst/>
          </a:prstGeom>
        </p:spPr>
      </p:pic>
      <p:pic>
        <p:nvPicPr>
          <p:cNvPr id="45" name="Picture 44" descr="Icon&#10;&#10;Description automatically generated">
            <a:extLst>
              <a:ext uri="{FF2B5EF4-FFF2-40B4-BE49-F238E27FC236}">
                <a16:creationId xmlns:a16="http://schemas.microsoft.com/office/drawing/2014/main" id="{F65FBB13-8313-46F4-9545-6E219AA2E8E1}"/>
              </a:ext>
            </a:extLst>
          </p:cNvPr>
          <p:cNvPicPr>
            <a:picLocks noChangeAspect="1"/>
          </p:cNvPicPr>
          <p:nvPr/>
        </p:nvPicPr>
        <p:blipFill>
          <a:blip r:embed="rId6"/>
          <a:stretch>
            <a:fillRect/>
          </a:stretch>
        </p:blipFill>
        <p:spPr>
          <a:xfrm>
            <a:off x="2356124" y="2247039"/>
            <a:ext cx="307627" cy="488584"/>
          </a:xfrm>
          <a:prstGeom prst="rect">
            <a:avLst/>
          </a:prstGeom>
        </p:spPr>
      </p:pic>
      <p:pic>
        <p:nvPicPr>
          <p:cNvPr id="46" name="Picture 45" descr="Icon&#10;&#10;Description automatically generated">
            <a:extLst>
              <a:ext uri="{FF2B5EF4-FFF2-40B4-BE49-F238E27FC236}">
                <a16:creationId xmlns:a16="http://schemas.microsoft.com/office/drawing/2014/main" id="{6DAEDF27-084F-47DC-AFC9-2A45B124B17B}"/>
              </a:ext>
            </a:extLst>
          </p:cNvPr>
          <p:cNvPicPr>
            <a:picLocks noChangeAspect="1"/>
          </p:cNvPicPr>
          <p:nvPr/>
        </p:nvPicPr>
        <p:blipFill>
          <a:blip r:embed="rId7"/>
          <a:stretch>
            <a:fillRect/>
          </a:stretch>
        </p:blipFill>
        <p:spPr>
          <a:xfrm>
            <a:off x="1782468" y="3732625"/>
            <a:ext cx="488583" cy="413859"/>
          </a:xfrm>
          <a:prstGeom prst="rect">
            <a:avLst/>
          </a:prstGeom>
        </p:spPr>
      </p:pic>
      <p:pic>
        <p:nvPicPr>
          <p:cNvPr id="34" name="Picture 33" descr="A picture containing text, sign&#10;&#10;Description automatically generated">
            <a:extLst>
              <a:ext uri="{FF2B5EF4-FFF2-40B4-BE49-F238E27FC236}">
                <a16:creationId xmlns:a16="http://schemas.microsoft.com/office/drawing/2014/main" id="{3AB045F8-934C-467D-A4F4-183219B42EE8}"/>
              </a:ext>
            </a:extLst>
          </p:cNvPr>
          <p:cNvPicPr>
            <a:picLocks noChangeAspect="1"/>
          </p:cNvPicPr>
          <p:nvPr/>
        </p:nvPicPr>
        <p:blipFill>
          <a:blip r:embed="rId8"/>
          <a:stretch>
            <a:fillRect/>
          </a:stretch>
        </p:blipFill>
        <p:spPr>
          <a:xfrm>
            <a:off x="1244830" y="3301455"/>
            <a:ext cx="460249" cy="457201"/>
          </a:xfrm>
          <a:prstGeom prst="rect">
            <a:avLst/>
          </a:prstGeom>
        </p:spPr>
      </p:pic>
      <p:pic>
        <p:nvPicPr>
          <p:cNvPr id="35" name="Picture 34" descr="A picture containing object, monitor, clock, computer&#10;&#10;Description automatically generated">
            <a:extLst>
              <a:ext uri="{FF2B5EF4-FFF2-40B4-BE49-F238E27FC236}">
                <a16:creationId xmlns:a16="http://schemas.microsoft.com/office/drawing/2014/main" id="{FAF5CD73-8EEC-4D69-BA0E-BEBC2F428D7A}"/>
              </a:ext>
            </a:extLst>
          </p:cNvPr>
          <p:cNvPicPr>
            <a:picLocks noChangeAspect="1"/>
          </p:cNvPicPr>
          <p:nvPr/>
        </p:nvPicPr>
        <p:blipFill>
          <a:blip r:embed="rId9"/>
          <a:stretch>
            <a:fillRect/>
          </a:stretch>
        </p:blipFill>
        <p:spPr>
          <a:xfrm>
            <a:off x="3649130" y="3054817"/>
            <a:ext cx="448056" cy="372231"/>
          </a:xfrm>
          <a:prstGeom prst="rect">
            <a:avLst/>
          </a:prstGeom>
        </p:spPr>
      </p:pic>
      <p:pic>
        <p:nvPicPr>
          <p:cNvPr id="37" name="Picture 36" descr="A picture containing object, clock, drawing&#10;&#10;Description automatically generated">
            <a:extLst>
              <a:ext uri="{FF2B5EF4-FFF2-40B4-BE49-F238E27FC236}">
                <a16:creationId xmlns:a16="http://schemas.microsoft.com/office/drawing/2014/main" id="{8CAB1513-7B9A-4673-89CF-E16E9FDC00A1}"/>
              </a:ext>
            </a:extLst>
          </p:cNvPr>
          <p:cNvPicPr>
            <a:picLocks noChangeAspect="1"/>
          </p:cNvPicPr>
          <p:nvPr/>
        </p:nvPicPr>
        <p:blipFill>
          <a:blip r:embed="rId10"/>
          <a:stretch>
            <a:fillRect/>
          </a:stretch>
        </p:blipFill>
        <p:spPr>
          <a:xfrm>
            <a:off x="4252219" y="4271394"/>
            <a:ext cx="497840" cy="448056"/>
          </a:xfrm>
          <a:prstGeom prst="rect">
            <a:avLst/>
          </a:prstGeom>
        </p:spPr>
      </p:pic>
      <p:pic>
        <p:nvPicPr>
          <p:cNvPr id="47" name="Picture 46" descr="Icon&#10;&#10;Description automatically generated">
            <a:extLst>
              <a:ext uri="{FF2B5EF4-FFF2-40B4-BE49-F238E27FC236}">
                <a16:creationId xmlns:a16="http://schemas.microsoft.com/office/drawing/2014/main" id="{9E87E766-9BF1-4FF2-BFF8-7BF27D0BFC5A}"/>
              </a:ext>
            </a:extLst>
          </p:cNvPr>
          <p:cNvPicPr>
            <a:picLocks noChangeAspect="1"/>
          </p:cNvPicPr>
          <p:nvPr/>
        </p:nvPicPr>
        <p:blipFill>
          <a:blip r:embed="rId11"/>
          <a:stretch>
            <a:fillRect/>
          </a:stretch>
        </p:blipFill>
        <p:spPr>
          <a:xfrm>
            <a:off x="1545250" y="4405885"/>
            <a:ext cx="431461" cy="448056"/>
          </a:xfrm>
          <a:prstGeom prst="rect">
            <a:avLst/>
          </a:prstGeom>
        </p:spPr>
      </p:pic>
    </p:spTree>
    <p:extLst>
      <p:ext uri="{BB962C8B-B14F-4D97-AF65-F5344CB8AC3E}">
        <p14:creationId xmlns:p14="http://schemas.microsoft.com/office/powerpoint/2010/main" val="2298874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3AE334DD-71A8-41BE-B76E-3A0F7508B816}"/>
              </a:ext>
            </a:extLst>
          </p:cNvPr>
          <p:cNvSpPr>
            <a:spLocks noGrp="1"/>
          </p:cNvSpPr>
          <p:nvPr>
            <p:ph type="title"/>
          </p:nvPr>
        </p:nvSpPr>
        <p:spPr/>
        <p:txBody>
          <a:bodyPr/>
          <a:lstStyle/>
          <a:p>
            <a:r>
              <a:rPr lang="en-US">
                <a:solidFill>
                  <a:schemeClr val="tx1"/>
                </a:solidFill>
              </a:rPr>
              <a:t>Care fragmentation creates friction for patients</a:t>
            </a:r>
            <a:endParaRPr lang="en-US"/>
          </a:p>
        </p:txBody>
      </p:sp>
      <p:sp>
        <p:nvSpPr>
          <p:cNvPr id="87" name="Arc 86">
            <a:extLst>
              <a:ext uri="{FF2B5EF4-FFF2-40B4-BE49-F238E27FC236}">
                <a16:creationId xmlns:a16="http://schemas.microsoft.com/office/drawing/2014/main" id="{9833DB8F-6C9A-44EF-827A-6F35BC725158}"/>
              </a:ext>
            </a:extLst>
          </p:cNvPr>
          <p:cNvSpPr/>
          <p:nvPr/>
        </p:nvSpPr>
        <p:spPr bwMode="gray">
          <a:xfrm rot="21283329">
            <a:off x="380436" y="3060218"/>
            <a:ext cx="5667613" cy="5667603"/>
          </a:xfrm>
          <a:prstGeom prst="arc">
            <a:avLst>
              <a:gd name="adj1" fmla="val 18582689"/>
              <a:gd name="adj2" fmla="val 20501007"/>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88" name="Arc 87">
            <a:extLst>
              <a:ext uri="{FF2B5EF4-FFF2-40B4-BE49-F238E27FC236}">
                <a16:creationId xmlns:a16="http://schemas.microsoft.com/office/drawing/2014/main" id="{255B4E54-9B82-4803-A68F-F2E6E3CE5B30}"/>
              </a:ext>
            </a:extLst>
          </p:cNvPr>
          <p:cNvSpPr/>
          <p:nvPr/>
        </p:nvSpPr>
        <p:spPr bwMode="gray">
          <a:xfrm rot="316671" flipH="1">
            <a:off x="6143951" y="3060219"/>
            <a:ext cx="5667613" cy="5667603"/>
          </a:xfrm>
          <a:prstGeom prst="arc">
            <a:avLst>
              <a:gd name="adj1" fmla="val 18582689"/>
              <a:gd name="adj2" fmla="val 20501007"/>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91" name="Arc 90">
            <a:extLst>
              <a:ext uri="{FF2B5EF4-FFF2-40B4-BE49-F238E27FC236}">
                <a16:creationId xmlns:a16="http://schemas.microsoft.com/office/drawing/2014/main" id="{6C0F9BD0-7DB0-46AF-8C96-AFA2472B95D5}"/>
              </a:ext>
            </a:extLst>
          </p:cNvPr>
          <p:cNvSpPr/>
          <p:nvPr/>
        </p:nvSpPr>
        <p:spPr bwMode="gray">
          <a:xfrm rot="18334706" flipH="1">
            <a:off x="6711898" y="-469241"/>
            <a:ext cx="5667613" cy="5667603"/>
          </a:xfrm>
          <a:prstGeom prst="arc">
            <a:avLst>
              <a:gd name="adj1" fmla="val 18503295"/>
              <a:gd name="adj2" fmla="val 20501007"/>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92" name="Arc 91">
            <a:extLst>
              <a:ext uri="{FF2B5EF4-FFF2-40B4-BE49-F238E27FC236}">
                <a16:creationId xmlns:a16="http://schemas.microsoft.com/office/drawing/2014/main" id="{61D51805-6C67-4550-9569-63FED7062630}"/>
              </a:ext>
            </a:extLst>
          </p:cNvPr>
          <p:cNvSpPr/>
          <p:nvPr/>
        </p:nvSpPr>
        <p:spPr bwMode="gray">
          <a:xfrm rot="3265294">
            <a:off x="-189284" y="-469241"/>
            <a:ext cx="5667613" cy="5667603"/>
          </a:xfrm>
          <a:prstGeom prst="arc">
            <a:avLst>
              <a:gd name="adj1" fmla="val 18527309"/>
              <a:gd name="adj2" fmla="val 20501007"/>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93" name="Arc 92">
            <a:extLst>
              <a:ext uri="{FF2B5EF4-FFF2-40B4-BE49-F238E27FC236}">
                <a16:creationId xmlns:a16="http://schemas.microsoft.com/office/drawing/2014/main" id="{647C51BA-0424-4CB4-9FB2-4784D35B39C8}"/>
              </a:ext>
            </a:extLst>
          </p:cNvPr>
          <p:cNvSpPr/>
          <p:nvPr/>
        </p:nvSpPr>
        <p:spPr bwMode="gray">
          <a:xfrm rot="15549346" flipH="1">
            <a:off x="4784685" y="-2668091"/>
            <a:ext cx="5667613" cy="5667603"/>
          </a:xfrm>
          <a:prstGeom prst="arc">
            <a:avLst>
              <a:gd name="adj1" fmla="val 18582689"/>
              <a:gd name="adj2" fmla="val 20501007"/>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94" name="Arc 93">
            <a:extLst>
              <a:ext uri="{FF2B5EF4-FFF2-40B4-BE49-F238E27FC236}">
                <a16:creationId xmlns:a16="http://schemas.microsoft.com/office/drawing/2014/main" id="{8759A816-C6BE-4646-9722-95E488540D4D}"/>
              </a:ext>
            </a:extLst>
          </p:cNvPr>
          <p:cNvSpPr/>
          <p:nvPr/>
        </p:nvSpPr>
        <p:spPr bwMode="gray">
          <a:xfrm rot="6050654">
            <a:off x="1735891" y="-2668090"/>
            <a:ext cx="5667613" cy="5667603"/>
          </a:xfrm>
          <a:prstGeom prst="arc">
            <a:avLst>
              <a:gd name="adj1" fmla="val 18582689"/>
              <a:gd name="adj2" fmla="val 20501007"/>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95" name="Arc 94">
            <a:extLst>
              <a:ext uri="{FF2B5EF4-FFF2-40B4-BE49-F238E27FC236}">
                <a16:creationId xmlns:a16="http://schemas.microsoft.com/office/drawing/2014/main" id="{31280F83-B540-4F1C-9EDB-08A216560B2B}"/>
              </a:ext>
            </a:extLst>
          </p:cNvPr>
          <p:cNvSpPr/>
          <p:nvPr/>
        </p:nvSpPr>
        <p:spPr bwMode="gray">
          <a:xfrm rot="18172922">
            <a:off x="3265367" y="4391948"/>
            <a:ext cx="5667613" cy="5667603"/>
          </a:xfrm>
          <a:prstGeom prst="arc">
            <a:avLst>
              <a:gd name="adj1" fmla="val 18582689"/>
              <a:gd name="adj2" fmla="val 20640386"/>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120" name="Arc 119">
            <a:extLst>
              <a:ext uri="{FF2B5EF4-FFF2-40B4-BE49-F238E27FC236}">
                <a16:creationId xmlns:a16="http://schemas.microsoft.com/office/drawing/2014/main" id="{DCB769A5-2686-4E03-AE64-49D3A6CB27BB}"/>
              </a:ext>
            </a:extLst>
          </p:cNvPr>
          <p:cNvSpPr/>
          <p:nvPr/>
        </p:nvSpPr>
        <p:spPr bwMode="gray">
          <a:xfrm rot="13093628" flipH="1">
            <a:off x="5565968" y="1231616"/>
            <a:ext cx="2013045" cy="2013049"/>
          </a:xfrm>
          <a:prstGeom prst="arc">
            <a:avLst>
              <a:gd name="adj1" fmla="val 13971550"/>
              <a:gd name="adj2" fmla="val 15793540"/>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121" name="Arc 120">
            <a:extLst>
              <a:ext uri="{FF2B5EF4-FFF2-40B4-BE49-F238E27FC236}">
                <a16:creationId xmlns:a16="http://schemas.microsoft.com/office/drawing/2014/main" id="{7ED913D8-A19F-4A81-87F5-6EB0BA5872B3}"/>
              </a:ext>
            </a:extLst>
          </p:cNvPr>
          <p:cNvSpPr/>
          <p:nvPr/>
        </p:nvSpPr>
        <p:spPr bwMode="gray">
          <a:xfrm rot="8506372">
            <a:off x="4641830" y="1231615"/>
            <a:ext cx="2013045" cy="2013049"/>
          </a:xfrm>
          <a:prstGeom prst="arc">
            <a:avLst>
              <a:gd name="adj1" fmla="val 13971550"/>
              <a:gd name="adj2" fmla="val 15793540"/>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grpSp>
        <p:nvGrpSpPr>
          <p:cNvPr id="2" name="Group 1">
            <a:extLst>
              <a:ext uri="{FF2B5EF4-FFF2-40B4-BE49-F238E27FC236}">
                <a16:creationId xmlns:a16="http://schemas.microsoft.com/office/drawing/2014/main" id="{32EDA940-0425-4F93-94C5-3A194AAE4B46}"/>
              </a:ext>
            </a:extLst>
          </p:cNvPr>
          <p:cNvGrpSpPr/>
          <p:nvPr/>
        </p:nvGrpSpPr>
        <p:grpSpPr>
          <a:xfrm>
            <a:off x="719381" y="1593178"/>
            <a:ext cx="10667076" cy="4149934"/>
            <a:chOff x="719381" y="1593178"/>
            <a:chExt cx="10667076" cy="4149934"/>
          </a:xfrm>
        </p:grpSpPr>
        <p:sp>
          <p:nvSpPr>
            <p:cNvPr id="28" name="TextBox 27">
              <a:extLst>
                <a:ext uri="{FF2B5EF4-FFF2-40B4-BE49-F238E27FC236}">
                  <a16:creationId xmlns:a16="http://schemas.microsoft.com/office/drawing/2014/main" id="{82C16837-B762-4414-9B88-21369A2DBFED}"/>
                </a:ext>
              </a:extLst>
            </p:cNvPr>
            <p:cNvSpPr txBox="1"/>
            <p:nvPr/>
          </p:nvSpPr>
          <p:spPr bwMode="gray">
            <a:xfrm>
              <a:off x="8093421" y="4268357"/>
              <a:ext cx="2965349" cy="492443"/>
            </a:xfrm>
            <a:prstGeom prst="rect">
              <a:avLst/>
            </a:prstGeom>
            <a:noFill/>
          </p:spPr>
          <p:txBody>
            <a:bodyPr wrap="square" lIns="0" tIns="0" rIns="0" bIns="0" rtlCol="0">
              <a:spAutoFit/>
            </a:bodyPr>
            <a:lstStyle/>
            <a:p>
              <a:r>
                <a:rPr lang="en-US" sz="1600"/>
                <a:t>Imaging may happen at </a:t>
              </a:r>
              <a:r>
                <a:rPr lang="en-US" sz="1600" b="1"/>
                <a:t>freestanding imaging centers</a:t>
              </a:r>
            </a:p>
          </p:txBody>
        </p:sp>
        <p:sp>
          <p:nvSpPr>
            <p:cNvPr id="52" name="TextBox 51">
              <a:extLst>
                <a:ext uri="{FF2B5EF4-FFF2-40B4-BE49-F238E27FC236}">
                  <a16:creationId xmlns:a16="http://schemas.microsoft.com/office/drawing/2014/main" id="{E7DE5868-9929-4F37-98F7-D514098E1D3E}"/>
                </a:ext>
              </a:extLst>
            </p:cNvPr>
            <p:cNvSpPr txBox="1"/>
            <p:nvPr/>
          </p:nvSpPr>
          <p:spPr bwMode="gray">
            <a:xfrm>
              <a:off x="1401676" y="4268357"/>
              <a:ext cx="2689903" cy="492443"/>
            </a:xfrm>
            <a:prstGeom prst="rect">
              <a:avLst/>
            </a:prstGeom>
            <a:noFill/>
          </p:spPr>
          <p:txBody>
            <a:bodyPr wrap="square" lIns="0" tIns="0" rIns="0" bIns="0" rtlCol="0">
              <a:spAutoFit/>
            </a:bodyPr>
            <a:lstStyle/>
            <a:p>
              <a:pPr algn="r"/>
              <a:r>
                <a:rPr lang="en-US" sz="1600"/>
                <a:t>Surgery may happen at </a:t>
              </a:r>
              <a:r>
                <a:rPr lang="en-US" sz="1600" b="1"/>
                <a:t>ambulatory surgery centers</a:t>
              </a:r>
            </a:p>
          </p:txBody>
        </p:sp>
        <p:sp>
          <p:nvSpPr>
            <p:cNvPr id="53" name="TextBox 52">
              <a:extLst>
                <a:ext uri="{FF2B5EF4-FFF2-40B4-BE49-F238E27FC236}">
                  <a16:creationId xmlns:a16="http://schemas.microsoft.com/office/drawing/2014/main" id="{5159990C-D250-444B-8C7F-3092EE24E90F}"/>
                </a:ext>
              </a:extLst>
            </p:cNvPr>
            <p:cNvSpPr txBox="1"/>
            <p:nvPr/>
          </p:nvSpPr>
          <p:spPr bwMode="gray">
            <a:xfrm>
              <a:off x="8361725" y="2852881"/>
              <a:ext cx="3024732" cy="738664"/>
            </a:xfrm>
            <a:prstGeom prst="rect">
              <a:avLst/>
            </a:prstGeom>
            <a:noFill/>
          </p:spPr>
          <p:txBody>
            <a:bodyPr wrap="square" lIns="0" tIns="0" rIns="0" bIns="0" rtlCol="0">
              <a:spAutoFit/>
            </a:bodyPr>
            <a:lstStyle/>
            <a:p>
              <a:r>
                <a:rPr lang="en-US" sz="1600"/>
                <a:t>Ongoing management, urgent and behavioral care may happen via </a:t>
              </a:r>
              <a:r>
                <a:rPr lang="en-US" sz="1600" b="1"/>
                <a:t>digital health platforms</a:t>
              </a:r>
            </a:p>
          </p:txBody>
        </p:sp>
        <p:sp>
          <p:nvSpPr>
            <p:cNvPr id="54" name="TextBox 53">
              <a:extLst>
                <a:ext uri="{FF2B5EF4-FFF2-40B4-BE49-F238E27FC236}">
                  <a16:creationId xmlns:a16="http://schemas.microsoft.com/office/drawing/2014/main" id="{15491375-BDE1-48D6-8BFE-BF3EE5900A69}"/>
                </a:ext>
              </a:extLst>
            </p:cNvPr>
            <p:cNvSpPr txBox="1"/>
            <p:nvPr/>
          </p:nvSpPr>
          <p:spPr bwMode="gray">
            <a:xfrm>
              <a:off x="7451454" y="1609956"/>
              <a:ext cx="2689903" cy="492443"/>
            </a:xfrm>
            <a:prstGeom prst="rect">
              <a:avLst/>
            </a:prstGeom>
            <a:noFill/>
          </p:spPr>
          <p:txBody>
            <a:bodyPr wrap="square" lIns="0" tIns="0" rIns="0" bIns="0" rtlCol="0">
              <a:spAutoFit/>
            </a:bodyPr>
            <a:lstStyle/>
            <a:p>
              <a:r>
                <a:rPr lang="en-US" sz="1600"/>
                <a:t>Urgent and emergent care may still happen at </a:t>
              </a:r>
              <a:r>
                <a:rPr lang="en-US" sz="1600" b="1"/>
                <a:t>hospitals</a:t>
              </a:r>
            </a:p>
          </p:txBody>
        </p:sp>
        <p:sp>
          <p:nvSpPr>
            <p:cNvPr id="55" name="TextBox 54">
              <a:extLst>
                <a:ext uri="{FF2B5EF4-FFF2-40B4-BE49-F238E27FC236}">
                  <a16:creationId xmlns:a16="http://schemas.microsoft.com/office/drawing/2014/main" id="{86103640-4CC7-4EC8-8FF5-722579C0FEF3}"/>
                </a:ext>
              </a:extLst>
            </p:cNvPr>
            <p:cNvSpPr txBox="1"/>
            <p:nvPr/>
          </p:nvSpPr>
          <p:spPr bwMode="gray">
            <a:xfrm>
              <a:off x="1445617" y="1609956"/>
              <a:ext cx="3316095" cy="492443"/>
            </a:xfrm>
            <a:prstGeom prst="rect">
              <a:avLst/>
            </a:prstGeom>
            <a:noFill/>
          </p:spPr>
          <p:txBody>
            <a:bodyPr wrap="square" lIns="0" tIns="0" rIns="0" bIns="0" rtlCol="0">
              <a:spAutoFit/>
            </a:bodyPr>
            <a:lstStyle/>
            <a:p>
              <a:pPr algn="r"/>
              <a:r>
                <a:rPr lang="en-US" sz="1600"/>
                <a:t>Primary care and management may still happen at </a:t>
              </a:r>
              <a:r>
                <a:rPr lang="en-US" sz="1600" b="1"/>
                <a:t>physician offices</a:t>
              </a:r>
            </a:p>
          </p:txBody>
        </p:sp>
        <p:sp>
          <p:nvSpPr>
            <p:cNvPr id="56" name="TextBox 55">
              <a:extLst>
                <a:ext uri="{FF2B5EF4-FFF2-40B4-BE49-F238E27FC236}">
                  <a16:creationId xmlns:a16="http://schemas.microsoft.com/office/drawing/2014/main" id="{889D5A89-17B8-49B4-8D3F-F36BE831006B}"/>
                </a:ext>
              </a:extLst>
            </p:cNvPr>
            <p:cNvSpPr txBox="1"/>
            <p:nvPr/>
          </p:nvSpPr>
          <p:spPr bwMode="gray">
            <a:xfrm>
              <a:off x="719381" y="2852881"/>
              <a:ext cx="3075383" cy="738664"/>
            </a:xfrm>
            <a:prstGeom prst="rect">
              <a:avLst/>
            </a:prstGeom>
            <a:noFill/>
          </p:spPr>
          <p:txBody>
            <a:bodyPr wrap="square" lIns="0" tIns="0" rIns="0" bIns="0" rtlCol="0">
              <a:spAutoFit/>
            </a:bodyPr>
            <a:lstStyle/>
            <a:p>
              <a:pPr algn="r"/>
              <a:r>
                <a:rPr lang="en-US" sz="1600"/>
                <a:t>Diagnostics may happen via </a:t>
              </a:r>
              <a:r>
                <a:rPr lang="en-US" sz="1600" b="1"/>
                <a:t>wearables</a:t>
              </a:r>
              <a:r>
                <a:rPr lang="en-US" sz="1600"/>
                <a:t> or self-administered, </a:t>
              </a:r>
              <a:r>
                <a:rPr lang="en-US" sz="1600" b="1"/>
                <a:t>at-home kits</a:t>
              </a:r>
            </a:p>
          </p:txBody>
        </p:sp>
        <p:sp>
          <p:nvSpPr>
            <p:cNvPr id="57" name="TextBox 56">
              <a:extLst>
                <a:ext uri="{FF2B5EF4-FFF2-40B4-BE49-F238E27FC236}">
                  <a16:creationId xmlns:a16="http://schemas.microsoft.com/office/drawing/2014/main" id="{338E6228-2C62-4B53-A0F7-5910EC4A5DF5}"/>
                </a:ext>
              </a:extLst>
            </p:cNvPr>
            <p:cNvSpPr txBox="1"/>
            <p:nvPr/>
          </p:nvSpPr>
          <p:spPr bwMode="gray">
            <a:xfrm>
              <a:off x="6684569" y="5250669"/>
              <a:ext cx="3234203" cy="492443"/>
            </a:xfrm>
            <a:prstGeom prst="rect">
              <a:avLst/>
            </a:prstGeom>
            <a:noFill/>
          </p:spPr>
          <p:txBody>
            <a:bodyPr wrap="square" lIns="0" tIns="0" rIns="0" bIns="0" rtlCol="0">
              <a:spAutoFit/>
            </a:bodyPr>
            <a:lstStyle/>
            <a:p>
              <a:pPr algn="r"/>
              <a:r>
                <a:rPr lang="en-US" sz="1600"/>
                <a:t>Infusions and medical admissions may happen at the </a:t>
              </a:r>
              <a:r>
                <a:rPr lang="en-US" sz="1600" b="1"/>
                <a:t>patient’s home</a:t>
              </a:r>
            </a:p>
          </p:txBody>
        </p:sp>
        <p:grpSp>
          <p:nvGrpSpPr>
            <p:cNvPr id="11" name="Group 10">
              <a:extLst>
                <a:ext uri="{FF2B5EF4-FFF2-40B4-BE49-F238E27FC236}">
                  <a16:creationId xmlns:a16="http://schemas.microsoft.com/office/drawing/2014/main" id="{04C1990C-0D11-4A07-AAD7-312FFF7D3D80}"/>
                </a:ext>
              </a:extLst>
            </p:cNvPr>
            <p:cNvGrpSpPr/>
            <p:nvPr/>
          </p:nvGrpSpPr>
          <p:grpSpPr>
            <a:xfrm>
              <a:off x="7304834" y="2810733"/>
              <a:ext cx="822960" cy="822960"/>
              <a:chOff x="7304834" y="2810733"/>
              <a:chExt cx="822960" cy="822960"/>
            </a:xfrm>
          </p:grpSpPr>
          <p:sp>
            <p:nvSpPr>
              <p:cNvPr id="18" name="Oval 17">
                <a:extLst>
                  <a:ext uri="{FF2B5EF4-FFF2-40B4-BE49-F238E27FC236}">
                    <a16:creationId xmlns:a16="http://schemas.microsoft.com/office/drawing/2014/main" id="{7BB85B2C-2AF5-485C-81E8-2DAD763291AF}"/>
                  </a:ext>
                </a:extLst>
              </p:cNvPr>
              <p:cNvSpPr/>
              <p:nvPr/>
            </p:nvSpPr>
            <p:spPr bwMode="gray">
              <a:xfrm>
                <a:off x="7304834" y="2810733"/>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descr="A picture containing object, monitor, clock, computer&#10;&#10;Description automatically generated">
                <a:extLst>
                  <a:ext uri="{FF2B5EF4-FFF2-40B4-BE49-F238E27FC236}">
                    <a16:creationId xmlns:a16="http://schemas.microsoft.com/office/drawing/2014/main" id="{9FE5D113-62B7-4E45-9302-6C3975AE5F39}"/>
                  </a:ext>
                </a:extLst>
              </p:cNvPr>
              <p:cNvPicPr>
                <a:picLocks noChangeAspect="1"/>
              </p:cNvPicPr>
              <p:nvPr/>
            </p:nvPicPr>
            <p:blipFill>
              <a:blip r:embed="rId3"/>
              <a:stretch>
                <a:fillRect/>
              </a:stretch>
            </p:blipFill>
            <p:spPr>
              <a:xfrm>
                <a:off x="7492286" y="3036098"/>
                <a:ext cx="448056" cy="372231"/>
              </a:xfrm>
              <a:prstGeom prst="rect">
                <a:avLst/>
              </a:prstGeom>
            </p:spPr>
          </p:pic>
        </p:grpSp>
        <p:grpSp>
          <p:nvGrpSpPr>
            <p:cNvPr id="16" name="Group 15">
              <a:extLst>
                <a:ext uri="{FF2B5EF4-FFF2-40B4-BE49-F238E27FC236}">
                  <a16:creationId xmlns:a16="http://schemas.microsoft.com/office/drawing/2014/main" id="{BBA01E2E-8D69-44D7-B7AC-94D3E57928DF}"/>
                </a:ext>
              </a:extLst>
            </p:cNvPr>
            <p:cNvGrpSpPr/>
            <p:nvPr/>
          </p:nvGrpSpPr>
          <p:grpSpPr>
            <a:xfrm>
              <a:off x="7039974" y="4103098"/>
              <a:ext cx="822960" cy="822960"/>
              <a:chOff x="7039974" y="4103098"/>
              <a:chExt cx="822960" cy="822960"/>
            </a:xfrm>
          </p:grpSpPr>
          <p:sp>
            <p:nvSpPr>
              <p:cNvPr id="21" name="Oval 20">
                <a:extLst>
                  <a:ext uri="{FF2B5EF4-FFF2-40B4-BE49-F238E27FC236}">
                    <a16:creationId xmlns:a16="http://schemas.microsoft.com/office/drawing/2014/main" id="{809CE7E0-3E96-4253-BA07-B011A77B8DE7}"/>
                  </a:ext>
                </a:extLst>
              </p:cNvPr>
              <p:cNvSpPr/>
              <p:nvPr/>
            </p:nvSpPr>
            <p:spPr bwMode="gray">
              <a:xfrm>
                <a:off x="7039974" y="4103098"/>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descr="Icon&#10;&#10;Description automatically generated">
                <a:extLst>
                  <a:ext uri="{FF2B5EF4-FFF2-40B4-BE49-F238E27FC236}">
                    <a16:creationId xmlns:a16="http://schemas.microsoft.com/office/drawing/2014/main" id="{84DDB905-31C9-4B95-9AF7-4B4AA8D27783}"/>
                  </a:ext>
                </a:extLst>
              </p:cNvPr>
              <p:cNvPicPr>
                <a:picLocks noChangeAspect="1"/>
              </p:cNvPicPr>
              <p:nvPr/>
            </p:nvPicPr>
            <p:blipFill>
              <a:blip r:embed="rId4"/>
              <a:stretch>
                <a:fillRect/>
              </a:stretch>
            </p:blipFill>
            <p:spPr>
              <a:xfrm>
                <a:off x="7255430" y="4290550"/>
                <a:ext cx="392049" cy="448056"/>
              </a:xfrm>
              <a:prstGeom prst="rect">
                <a:avLst/>
              </a:prstGeom>
            </p:spPr>
          </p:pic>
        </p:grpSp>
        <p:grpSp>
          <p:nvGrpSpPr>
            <p:cNvPr id="5" name="Group 4">
              <a:extLst>
                <a:ext uri="{FF2B5EF4-FFF2-40B4-BE49-F238E27FC236}">
                  <a16:creationId xmlns:a16="http://schemas.microsoft.com/office/drawing/2014/main" id="{AAFABA62-C7ED-4A75-9F62-BAFB04AF7619}"/>
                </a:ext>
              </a:extLst>
            </p:cNvPr>
            <p:cNvGrpSpPr/>
            <p:nvPr/>
          </p:nvGrpSpPr>
          <p:grpSpPr>
            <a:xfrm>
              <a:off x="4329068" y="4103098"/>
              <a:ext cx="822960" cy="822960"/>
              <a:chOff x="4329068" y="4103098"/>
              <a:chExt cx="822960" cy="822960"/>
            </a:xfrm>
          </p:grpSpPr>
          <p:sp>
            <p:nvSpPr>
              <p:cNvPr id="6" name="Oval 5">
                <a:extLst>
                  <a:ext uri="{FF2B5EF4-FFF2-40B4-BE49-F238E27FC236}">
                    <a16:creationId xmlns:a16="http://schemas.microsoft.com/office/drawing/2014/main" id="{32606F4D-E16B-478B-8972-DBA9B5DC75D0}"/>
                  </a:ext>
                </a:extLst>
              </p:cNvPr>
              <p:cNvSpPr/>
              <p:nvPr/>
            </p:nvSpPr>
            <p:spPr bwMode="gray">
              <a:xfrm>
                <a:off x="4329068" y="4103098"/>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descr="A picture containing object, clock, drawing&#10;&#10;Description automatically generated">
                <a:extLst>
                  <a:ext uri="{FF2B5EF4-FFF2-40B4-BE49-F238E27FC236}">
                    <a16:creationId xmlns:a16="http://schemas.microsoft.com/office/drawing/2014/main" id="{6AB25397-CA0F-49FE-A22E-4FDF5C42A8B8}"/>
                  </a:ext>
                </a:extLst>
              </p:cNvPr>
              <p:cNvPicPr>
                <a:picLocks noChangeAspect="1"/>
              </p:cNvPicPr>
              <p:nvPr/>
            </p:nvPicPr>
            <p:blipFill>
              <a:blip r:embed="rId5"/>
              <a:stretch>
                <a:fillRect/>
              </a:stretch>
            </p:blipFill>
            <p:spPr>
              <a:xfrm>
                <a:off x="4491628" y="4290550"/>
                <a:ext cx="497840" cy="448056"/>
              </a:xfrm>
              <a:prstGeom prst="rect">
                <a:avLst/>
              </a:prstGeom>
            </p:spPr>
          </p:pic>
        </p:grpSp>
        <p:grpSp>
          <p:nvGrpSpPr>
            <p:cNvPr id="7" name="Group 6">
              <a:extLst>
                <a:ext uri="{FF2B5EF4-FFF2-40B4-BE49-F238E27FC236}">
                  <a16:creationId xmlns:a16="http://schemas.microsoft.com/office/drawing/2014/main" id="{648DF6FF-EF0F-4B47-823F-CCA854BAC8D4}"/>
                </a:ext>
              </a:extLst>
            </p:cNvPr>
            <p:cNvGrpSpPr/>
            <p:nvPr/>
          </p:nvGrpSpPr>
          <p:grpSpPr>
            <a:xfrm>
              <a:off x="4064208" y="2810733"/>
              <a:ext cx="822960" cy="822960"/>
              <a:chOff x="4064208" y="2810733"/>
              <a:chExt cx="822960" cy="822960"/>
            </a:xfrm>
          </p:grpSpPr>
          <p:sp>
            <p:nvSpPr>
              <p:cNvPr id="12" name="Oval 11">
                <a:extLst>
                  <a:ext uri="{FF2B5EF4-FFF2-40B4-BE49-F238E27FC236}">
                    <a16:creationId xmlns:a16="http://schemas.microsoft.com/office/drawing/2014/main" id="{1ABEA804-D8E1-4FFB-A9F7-B47F6DB33F3C}"/>
                  </a:ext>
                </a:extLst>
              </p:cNvPr>
              <p:cNvSpPr/>
              <p:nvPr/>
            </p:nvSpPr>
            <p:spPr bwMode="gray">
              <a:xfrm>
                <a:off x="4064208" y="2810733"/>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 sign&#10;&#10;Description automatically generated">
                <a:extLst>
                  <a:ext uri="{FF2B5EF4-FFF2-40B4-BE49-F238E27FC236}">
                    <a16:creationId xmlns:a16="http://schemas.microsoft.com/office/drawing/2014/main" id="{AC2F7433-37C1-4833-8B4D-2AD646CDFFFB}"/>
                  </a:ext>
                </a:extLst>
              </p:cNvPr>
              <p:cNvPicPr>
                <a:picLocks noChangeAspect="1"/>
              </p:cNvPicPr>
              <p:nvPr/>
            </p:nvPicPr>
            <p:blipFill>
              <a:blip r:embed="rId6"/>
              <a:stretch>
                <a:fillRect/>
              </a:stretch>
            </p:blipFill>
            <p:spPr>
              <a:xfrm>
                <a:off x="4245564" y="2993613"/>
                <a:ext cx="460249" cy="457201"/>
              </a:xfrm>
              <a:prstGeom prst="rect">
                <a:avLst/>
              </a:prstGeom>
            </p:spPr>
          </p:pic>
        </p:grpSp>
        <p:grpSp>
          <p:nvGrpSpPr>
            <p:cNvPr id="8" name="Group 7">
              <a:extLst>
                <a:ext uri="{FF2B5EF4-FFF2-40B4-BE49-F238E27FC236}">
                  <a16:creationId xmlns:a16="http://schemas.microsoft.com/office/drawing/2014/main" id="{F1CD625B-2493-4CB3-A95C-EDAFC71D3A2A}"/>
                </a:ext>
              </a:extLst>
            </p:cNvPr>
            <p:cNvGrpSpPr/>
            <p:nvPr/>
          </p:nvGrpSpPr>
          <p:grpSpPr>
            <a:xfrm>
              <a:off x="4961567" y="1593178"/>
              <a:ext cx="822960" cy="822960"/>
              <a:chOff x="4961567" y="1593178"/>
              <a:chExt cx="822960" cy="822960"/>
            </a:xfrm>
          </p:grpSpPr>
          <p:sp>
            <p:nvSpPr>
              <p:cNvPr id="38" name="Oval 37">
                <a:extLst>
                  <a:ext uri="{FF2B5EF4-FFF2-40B4-BE49-F238E27FC236}">
                    <a16:creationId xmlns:a16="http://schemas.microsoft.com/office/drawing/2014/main" id="{EBC44B89-42B6-4018-90F0-523CA5A21C6F}"/>
                  </a:ext>
                </a:extLst>
              </p:cNvPr>
              <p:cNvSpPr/>
              <p:nvPr/>
            </p:nvSpPr>
            <p:spPr bwMode="gray">
              <a:xfrm>
                <a:off x="4961567" y="1593178"/>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descr="Icon&#10;&#10;Description automatically generated">
                <a:extLst>
                  <a:ext uri="{FF2B5EF4-FFF2-40B4-BE49-F238E27FC236}">
                    <a16:creationId xmlns:a16="http://schemas.microsoft.com/office/drawing/2014/main" id="{A43CCD9D-D143-4781-9D49-9068298BCF83}"/>
                  </a:ext>
                </a:extLst>
              </p:cNvPr>
              <p:cNvPicPr>
                <a:picLocks noChangeAspect="1"/>
              </p:cNvPicPr>
              <p:nvPr/>
            </p:nvPicPr>
            <p:blipFill>
              <a:blip r:embed="rId7"/>
              <a:stretch>
                <a:fillRect/>
              </a:stretch>
            </p:blipFill>
            <p:spPr>
              <a:xfrm>
                <a:off x="5207101" y="1780630"/>
                <a:ext cx="331893" cy="448056"/>
              </a:xfrm>
              <a:prstGeom prst="rect">
                <a:avLst/>
              </a:prstGeom>
            </p:spPr>
          </p:pic>
        </p:grpSp>
        <p:grpSp>
          <p:nvGrpSpPr>
            <p:cNvPr id="19" name="Group 18">
              <a:extLst>
                <a:ext uri="{FF2B5EF4-FFF2-40B4-BE49-F238E27FC236}">
                  <a16:creationId xmlns:a16="http://schemas.microsoft.com/office/drawing/2014/main" id="{84B22710-92B5-4BB7-8058-A6C20A7C3B67}"/>
                </a:ext>
              </a:extLst>
            </p:cNvPr>
            <p:cNvGrpSpPr/>
            <p:nvPr/>
          </p:nvGrpSpPr>
          <p:grpSpPr>
            <a:xfrm>
              <a:off x="5483565" y="2948469"/>
              <a:ext cx="1224870" cy="1224870"/>
              <a:chOff x="5483565" y="2948469"/>
              <a:chExt cx="1224870" cy="1224870"/>
            </a:xfrm>
          </p:grpSpPr>
          <p:sp>
            <p:nvSpPr>
              <p:cNvPr id="83" name="Oval 82">
                <a:extLst>
                  <a:ext uri="{FF2B5EF4-FFF2-40B4-BE49-F238E27FC236}">
                    <a16:creationId xmlns:a16="http://schemas.microsoft.com/office/drawing/2014/main" id="{EF9E5B0A-349D-4F1C-8F0A-FBA2D06F9EAD}"/>
                  </a:ext>
                </a:extLst>
              </p:cNvPr>
              <p:cNvSpPr/>
              <p:nvPr/>
            </p:nvSpPr>
            <p:spPr bwMode="gray">
              <a:xfrm>
                <a:off x="5483565" y="2948469"/>
                <a:ext cx="1224870" cy="122487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descr="Icon&#10;&#10;Description automatically generated">
                <a:extLst>
                  <a:ext uri="{FF2B5EF4-FFF2-40B4-BE49-F238E27FC236}">
                    <a16:creationId xmlns:a16="http://schemas.microsoft.com/office/drawing/2014/main" id="{85FCAC6B-DAEB-4946-AA04-1BF7D68CD119}"/>
                  </a:ext>
                </a:extLst>
              </p:cNvPr>
              <p:cNvPicPr>
                <a:picLocks noChangeAspect="1"/>
              </p:cNvPicPr>
              <p:nvPr/>
            </p:nvPicPr>
            <p:blipFill>
              <a:blip r:embed="rId8"/>
              <a:stretch>
                <a:fillRect/>
              </a:stretch>
            </p:blipFill>
            <p:spPr>
              <a:xfrm>
                <a:off x="5825067" y="3195144"/>
                <a:ext cx="541866" cy="731520"/>
              </a:xfrm>
              <a:prstGeom prst="rect">
                <a:avLst/>
              </a:prstGeom>
            </p:spPr>
          </p:pic>
        </p:grpSp>
        <p:grpSp>
          <p:nvGrpSpPr>
            <p:cNvPr id="17" name="Group 16">
              <a:extLst>
                <a:ext uri="{FF2B5EF4-FFF2-40B4-BE49-F238E27FC236}">
                  <a16:creationId xmlns:a16="http://schemas.microsoft.com/office/drawing/2014/main" id="{5B1459FE-C347-4532-A71D-B81DE7E1FC5E}"/>
                </a:ext>
              </a:extLst>
            </p:cNvPr>
            <p:cNvGrpSpPr/>
            <p:nvPr/>
          </p:nvGrpSpPr>
          <p:grpSpPr>
            <a:xfrm>
              <a:off x="5684520" y="4737105"/>
              <a:ext cx="822960" cy="822960"/>
              <a:chOff x="5684520" y="4737105"/>
              <a:chExt cx="822960" cy="822960"/>
            </a:xfrm>
          </p:grpSpPr>
          <p:sp>
            <p:nvSpPr>
              <p:cNvPr id="9" name="Oval 8">
                <a:extLst>
                  <a:ext uri="{FF2B5EF4-FFF2-40B4-BE49-F238E27FC236}">
                    <a16:creationId xmlns:a16="http://schemas.microsoft.com/office/drawing/2014/main" id="{8ABB75AB-75FC-4CB7-8166-64E5AF6686A3}"/>
                  </a:ext>
                </a:extLst>
              </p:cNvPr>
              <p:cNvSpPr/>
              <p:nvPr/>
            </p:nvSpPr>
            <p:spPr bwMode="gray">
              <a:xfrm>
                <a:off x="5684520" y="4737105"/>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descr="Icon&#10;&#10;Description automatically generated">
                <a:extLst>
                  <a:ext uri="{FF2B5EF4-FFF2-40B4-BE49-F238E27FC236}">
                    <a16:creationId xmlns:a16="http://schemas.microsoft.com/office/drawing/2014/main" id="{633A032C-3B79-45EB-967E-97FCE2CD77A8}"/>
                  </a:ext>
                </a:extLst>
              </p:cNvPr>
              <p:cNvPicPr>
                <a:picLocks noChangeAspect="1"/>
              </p:cNvPicPr>
              <p:nvPr/>
            </p:nvPicPr>
            <p:blipFill>
              <a:blip r:embed="rId9"/>
              <a:stretch>
                <a:fillRect/>
              </a:stretch>
            </p:blipFill>
            <p:spPr>
              <a:xfrm>
                <a:off x="5880270" y="4924557"/>
                <a:ext cx="431461" cy="448056"/>
              </a:xfrm>
              <a:prstGeom prst="rect">
                <a:avLst/>
              </a:prstGeom>
            </p:spPr>
          </p:pic>
        </p:grpSp>
        <p:grpSp>
          <p:nvGrpSpPr>
            <p:cNvPr id="10" name="Group 9">
              <a:extLst>
                <a:ext uri="{FF2B5EF4-FFF2-40B4-BE49-F238E27FC236}">
                  <a16:creationId xmlns:a16="http://schemas.microsoft.com/office/drawing/2014/main" id="{CEE5851C-1177-4F3C-9628-F4B7D23C750F}"/>
                </a:ext>
              </a:extLst>
            </p:cNvPr>
            <p:cNvGrpSpPr/>
            <p:nvPr/>
          </p:nvGrpSpPr>
          <p:grpSpPr>
            <a:xfrm>
              <a:off x="6407474" y="1593178"/>
              <a:ext cx="822960" cy="822960"/>
              <a:chOff x="6407474" y="1593178"/>
              <a:chExt cx="822960" cy="822960"/>
            </a:xfrm>
          </p:grpSpPr>
          <p:sp>
            <p:nvSpPr>
              <p:cNvPr id="37" name="Oval 36">
                <a:extLst>
                  <a:ext uri="{FF2B5EF4-FFF2-40B4-BE49-F238E27FC236}">
                    <a16:creationId xmlns:a16="http://schemas.microsoft.com/office/drawing/2014/main" id="{DB16AFF2-9588-4224-BAB7-12186F7C124A}"/>
                  </a:ext>
                </a:extLst>
              </p:cNvPr>
              <p:cNvSpPr/>
              <p:nvPr/>
            </p:nvSpPr>
            <p:spPr bwMode="gray">
              <a:xfrm>
                <a:off x="6407474" y="1593178"/>
                <a:ext cx="822960" cy="822960"/>
              </a:xfrm>
              <a:prstGeom prst="ellipse">
                <a:avLst/>
              </a:prstGeom>
              <a:solidFill>
                <a:schemeClr val="tx2"/>
              </a:solidFill>
              <a:ln w="19050">
                <a:noFill/>
              </a:ln>
              <a:effectLst>
                <a:outerShdw blurRad="292100" sx="104000" sy="104000" algn="ctr" rotWithShape="0">
                  <a:schemeClr val="accent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descr="A screen shot of a computer&#10;&#10;Description automatically generated">
                <a:extLst>
                  <a:ext uri="{FF2B5EF4-FFF2-40B4-BE49-F238E27FC236}">
                    <a16:creationId xmlns:a16="http://schemas.microsoft.com/office/drawing/2014/main" id="{DD0BF854-189B-4F38-ADFE-33E974A10184}"/>
                  </a:ext>
                </a:extLst>
              </p:cNvPr>
              <p:cNvPicPr>
                <a:picLocks noChangeAspect="1"/>
              </p:cNvPicPr>
              <p:nvPr/>
            </p:nvPicPr>
            <p:blipFill>
              <a:blip r:embed="rId10"/>
              <a:stretch>
                <a:fillRect/>
              </a:stretch>
            </p:blipFill>
            <p:spPr>
              <a:xfrm>
                <a:off x="6570034" y="1780630"/>
                <a:ext cx="497840" cy="448056"/>
              </a:xfrm>
              <a:prstGeom prst="rect">
                <a:avLst/>
              </a:prstGeom>
            </p:spPr>
          </p:pic>
        </p:grpSp>
        <p:grpSp>
          <p:nvGrpSpPr>
            <p:cNvPr id="20" name="Group 19">
              <a:extLst>
                <a:ext uri="{FF2B5EF4-FFF2-40B4-BE49-F238E27FC236}">
                  <a16:creationId xmlns:a16="http://schemas.microsoft.com/office/drawing/2014/main" id="{421DE5DD-DC30-4AAE-B37D-EE6D43EF90CE}"/>
                </a:ext>
              </a:extLst>
            </p:cNvPr>
            <p:cNvGrpSpPr/>
            <p:nvPr/>
          </p:nvGrpSpPr>
          <p:grpSpPr>
            <a:xfrm>
              <a:off x="4452654" y="1917561"/>
              <a:ext cx="3286692" cy="3286686"/>
              <a:chOff x="4452654" y="1917561"/>
              <a:chExt cx="3286692" cy="3286686"/>
            </a:xfrm>
          </p:grpSpPr>
          <p:sp>
            <p:nvSpPr>
              <p:cNvPr id="58" name="Arc 57">
                <a:extLst>
                  <a:ext uri="{FF2B5EF4-FFF2-40B4-BE49-F238E27FC236}">
                    <a16:creationId xmlns:a16="http://schemas.microsoft.com/office/drawing/2014/main" id="{9321A0B8-54B9-471F-A281-98CE721875BD}"/>
                  </a:ext>
                </a:extLst>
              </p:cNvPr>
              <p:cNvSpPr/>
              <p:nvPr/>
            </p:nvSpPr>
            <p:spPr bwMode="gray">
              <a:xfrm>
                <a:off x="4452654" y="1917561"/>
                <a:ext cx="3286692" cy="3286686"/>
              </a:xfrm>
              <a:prstGeom prst="arc">
                <a:avLst>
                  <a:gd name="adj1" fmla="val 18582689"/>
                  <a:gd name="adj2" fmla="val 19970373"/>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61" name="Arc 60">
                <a:extLst>
                  <a:ext uri="{FF2B5EF4-FFF2-40B4-BE49-F238E27FC236}">
                    <a16:creationId xmlns:a16="http://schemas.microsoft.com/office/drawing/2014/main" id="{F044E722-89F4-4B17-AC92-A7C8988D3100}"/>
                  </a:ext>
                </a:extLst>
              </p:cNvPr>
              <p:cNvSpPr/>
              <p:nvPr/>
            </p:nvSpPr>
            <p:spPr bwMode="gray">
              <a:xfrm rot="4320000">
                <a:off x="4452657" y="1917558"/>
                <a:ext cx="3286686" cy="3286692"/>
              </a:xfrm>
              <a:prstGeom prst="arc">
                <a:avLst>
                  <a:gd name="adj1" fmla="val 17511887"/>
                  <a:gd name="adj2" fmla="val 18464420"/>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63" name="Arc 62">
                <a:extLst>
                  <a:ext uri="{FF2B5EF4-FFF2-40B4-BE49-F238E27FC236}">
                    <a16:creationId xmlns:a16="http://schemas.microsoft.com/office/drawing/2014/main" id="{0B9671A5-B3C5-407B-9EE8-4DA09F6C54C6}"/>
                  </a:ext>
                </a:extLst>
              </p:cNvPr>
              <p:cNvSpPr/>
              <p:nvPr/>
            </p:nvSpPr>
            <p:spPr bwMode="gray">
              <a:xfrm rot="8640000">
                <a:off x="4452654" y="1917561"/>
                <a:ext cx="3286692" cy="3286686"/>
              </a:xfrm>
              <a:prstGeom prst="arc">
                <a:avLst>
                  <a:gd name="adj1" fmla="val 16014239"/>
                  <a:gd name="adj2" fmla="val 17410548"/>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64" name="Arc 63">
                <a:extLst>
                  <a:ext uri="{FF2B5EF4-FFF2-40B4-BE49-F238E27FC236}">
                    <a16:creationId xmlns:a16="http://schemas.microsoft.com/office/drawing/2014/main" id="{F563BC32-C96B-41E2-93CD-DD8FA39058E6}"/>
                  </a:ext>
                </a:extLst>
              </p:cNvPr>
              <p:cNvSpPr/>
              <p:nvPr/>
            </p:nvSpPr>
            <p:spPr bwMode="gray">
              <a:xfrm rot="12960000">
                <a:off x="4452654" y="1917561"/>
                <a:ext cx="3286692" cy="3286686"/>
              </a:xfrm>
              <a:prstGeom prst="arc">
                <a:avLst>
                  <a:gd name="adj1" fmla="val 14970715"/>
                  <a:gd name="adj2" fmla="val 16409445"/>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grpSp>
        <p:sp>
          <p:nvSpPr>
            <p:cNvPr id="66" name="Arc 65">
              <a:extLst>
                <a:ext uri="{FF2B5EF4-FFF2-40B4-BE49-F238E27FC236}">
                  <a16:creationId xmlns:a16="http://schemas.microsoft.com/office/drawing/2014/main" id="{26B52C10-27B8-4409-8A82-741A3C7F321F}"/>
                </a:ext>
              </a:extLst>
            </p:cNvPr>
            <p:cNvSpPr/>
            <p:nvPr/>
          </p:nvSpPr>
          <p:spPr bwMode="gray">
            <a:xfrm rot="17280000" flipH="1">
              <a:off x="4458933" y="1917558"/>
              <a:ext cx="3286686" cy="3286692"/>
            </a:xfrm>
            <a:prstGeom prst="arc">
              <a:avLst>
                <a:gd name="adj1" fmla="val 17511887"/>
                <a:gd name="adj2" fmla="val 18464420"/>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70" name="Arc 69">
              <a:extLst>
                <a:ext uri="{FF2B5EF4-FFF2-40B4-BE49-F238E27FC236}">
                  <a16:creationId xmlns:a16="http://schemas.microsoft.com/office/drawing/2014/main" id="{F0EC83A0-FEEE-43B8-96CC-7918081BC0A8}"/>
                </a:ext>
              </a:extLst>
            </p:cNvPr>
            <p:cNvSpPr/>
            <p:nvPr/>
          </p:nvSpPr>
          <p:spPr bwMode="gray">
            <a:xfrm flipH="1">
              <a:off x="4447290" y="1917561"/>
              <a:ext cx="3286692" cy="3286686"/>
            </a:xfrm>
            <a:prstGeom prst="arc">
              <a:avLst>
                <a:gd name="adj1" fmla="val 18582689"/>
                <a:gd name="adj2" fmla="val 19970373"/>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71" name="Arc 70">
              <a:extLst>
                <a:ext uri="{FF2B5EF4-FFF2-40B4-BE49-F238E27FC236}">
                  <a16:creationId xmlns:a16="http://schemas.microsoft.com/office/drawing/2014/main" id="{D06AE496-691F-4F55-A494-3E5709D9552E}"/>
                </a:ext>
              </a:extLst>
            </p:cNvPr>
            <p:cNvSpPr/>
            <p:nvPr/>
          </p:nvSpPr>
          <p:spPr bwMode="gray">
            <a:xfrm flipH="1">
              <a:off x="4447290" y="1917561"/>
              <a:ext cx="3286692" cy="3286686"/>
            </a:xfrm>
            <a:prstGeom prst="arc">
              <a:avLst>
                <a:gd name="adj1" fmla="val 15574923"/>
                <a:gd name="adj2" fmla="val 16805392"/>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grpSp>
          <p:nvGrpSpPr>
            <p:cNvPr id="3" name="Group 2">
              <a:extLst>
                <a:ext uri="{FF2B5EF4-FFF2-40B4-BE49-F238E27FC236}">
                  <a16:creationId xmlns:a16="http://schemas.microsoft.com/office/drawing/2014/main" id="{053F1327-FFDA-46AC-96CC-7C7993C543B8}"/>
                </a:ext>
              </a:extLst>
            </p:cNvPr>
            <p:cNvGrpSpPr/>
            <p:nvPr/>
          </p:nvGrpSpPr>
          <p:grpSpPr>
            <a:xfrm rot="6385882">
              <a:off x="5924804" y="2992863"/>
              <a:ext cx="2937183" cy="2013049"/>
              <a:chOff x="4794230" y="1384015"/>
              <a:chExt cx="2937183" cy="2013049"/>
            </a:xfrm>
          </p:grpSpPr>
          <p:sp>
            <p:nvSpPr>
              <p:cNvPr id="122" name="Arc 121">
                <a:extLst>
                  <a:ext uri="{FF2B5EF4-FFF2-40B4-BE49-F238E27FC236}">
                    <a16:creationId xmlns:a16="http://schemas.microsoft.com/office/drawing/2014/main" id="{72379609-7490-4FCF-9DCE-3C6E3BF7AED5}"/>
                  </a:ext>
                </a:extLst>
              </p:cNvPr>
              <p:cNvSpPr/>
              <p:nvPr/>
            </p:nvSpPr>
            <p:spPr bwMode="gray">
              <a:xfrm rot="13093628" flipH="1">
                <a:off x="5718368" y="1384015"/>
                <a:ext cx="2013045" cy="2013049"/>
              </a:xfrm>
              <a:prstGeom prst="arc">
                <a:avLst>
                  <a:gd name="adj1" fmla="val 13971550"/>
                  <a:gd name="adj2" fmla="val 15793540"/>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123" name="Arc 122">
                <a:extLst>
                  <a:ext uri="{FF2B5EF4-FFF2-40B4-BE49-F238E27FC236}">
                    <a16:creationId xmlns:a16="http://schemas.microsoft.com/office/drawing/2014/main" id="{9652A7A2-14DF-44F4-BFA5-ECD8B13394B8}"/>
                  </a:ext>
                </a:extLst>
              </p:cNvPr>
              <p:cNvSpPr/>
              <p:nvPr/>
            </p:nvSpPr>
            <p:spPr bwMode="gray">
              <a:xfrm rot="8506372">
                <a:off x="4794230" y="1384015"/>
                <a:ext cx="2013045" cy="2013049"/>
              </a:xfrm>
              <a:prstGeom prst="arc">
                <a:avLst>
                  <a:gd name="adj1" fmla="val 13971550"/>
                  <a:gd name="adj2" fmla="val 15793540"/>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grpSp>
        <p:grpSp>
          <p:nvGrpSpPr>
            <p:cNvPr id="124" name="Group 123">
              <a:extLst>
                <a:ext uri="{FF2B5EF4-FFF2-40B4-BE49-F238E27FC236}">
                  <a16:creationId xmlns:a16="http://schemas.microsoft.com/office/drawing/2014/main" id="{996C2FE1-A5C7-41F9-ACF6-0ACB08300D20}"/>
                </a:ext>
              </a:extLst>
            </p:cNvPr>
            <p:cNvGrpSpPr/>
            <p:nvPr/>
          </p:nvGrpSpPr>
          <p:grpSpPr>
            <a:xfrm rot="15214118" flipH="1">
              <a:off x="3355960" y="2992863"/>
              <a:ext cx="2937183" cy="2013049"/>
              <a:chOff x="4794230" y="1384015"/>
              <a:chExt cx="2937183" cy="2013049"/>
            </a:xfrm>
          </p:grpSpPr>
          <p:sp>
            <p:nvSpPr>
              <p:cNvPr id="125" name="Arc 124">
                <a:extLst>
                  <a:ext uri="{FF2B5EF4-FFF2-40B4-BE49-F238E27FC236}">
                    <a16:creationId xmlns:a16="http://schemas.microsoft.com/office/drawing/2014/main" id="{CB2B7A06-E254-46A0-8480-569E9A8A24D6}"/>
                  </a:ext>
                </a:extLst>
              </p:cNvPr>
              <p:cNvSpPr/>
              <p:nvPr/>
            </p:nvSpPr>
            <p:spPr bwMode="gray">
              <a:xfrm rot="13093628" flipH="1">
                <a:off x="5718368" y="1384015"/>
                <a:ext cx="2013045" cy="2013049"/>
              </a:xfrm>
              <a:prstGeom prst="arc">
                <a:avLst>
                  <a:gd name="adj1" fmla="val 13971550"/>
                  <a:gd name="adj2" fmla="val 15793540"/>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sp>
            <p:nvSpPr>
              <p:cNvPr id="126" name="Arc 125">
                <a:extLst>
                  <a:ext uri="{FF2B5EF4-FFF2-40B4-BE49-F238E27FC236}">
                    <a16:creationId xmlns:a16="http://schemas.microsoft.com/office/drawing/2014/main" id="{8E44E6FA-B482-4B1E-9F2B-C510BDA7A22E}"/>
                  </a:ext>
                </a:extLst>
              </p:cNvPr>
              <p:cNvSpPr/>
              <p:nvPr/>
            </p:nvSpPr>
            <p:spPr bwMode="gray">
              <a:xfrm rot="8506372">
                <a:off x="4794230" y="1384015"/>
                <a:ext cx="2013045" cy="2013049"/>
              </a:xfrm>
              <a:prstGeom prst="arc">
                <a:avLst>
                  <a:gd name="adj1" fmla="val 13971550"/>
                  <a:gd name="adj2" fmla="val 15793540"/>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grpSp>
        <p:sp>
          <p:nvSpPr>
            <p:cNvPr id="127" name="Arc 126">
              <a:extLst>
                <a:ext uri="{FF2B5EF4-FFF2-40B4-BE49-F238E27FC236}">
                  <a16:creationId xmlns:a16="http://schemas.microsoft.com/office/drawing/2014/main" id="{52311B5E-AB93-4D3F-A4A4-8F42AB6CA5F3}"/>
                </a:ext>
              </a:extLst>
            </p:cNvPr>
            <p:cNvSpPr/>
            <p:nvPr/>
          </p:nvSpPr>
          <p:spPr bwMode="gray">
            <a:xfrm rot="4024426" flipH="1">
              <a:off x="4150334" y="3468035"/>
              <a:ext cx="2013045" cy="2013049"/>
            </a:xfrm>
            <a:prstGeom prst="arc">
              <a:avLst>
                <a:gd name="adj1" fmla="val 14107872"/>
                <a:gd name="adj2" fmla="val 15635734"/>
              </a:avLst>
            </a:prstGeom>
            <a:noFill/>
            <a:ln w="19050" cap="flat" cmpd="sng" algn="ctr">
              <a:solidFill>
                <a:schemeClr val="accent1"/>
              </a:solidFill>
              <a:prstDash val="sysDot"/>
              <a:miter lim="800000"/>
              <a:headEnd type="triangle" w="med" len="med"/>
              <a:tailEnd type="triangle" w="med" len="med"/>
            </a:ln>
            <a:effectLst/>
          </p:spPr>
          <p:txBody>
            <a:bodyPr rtlCol="0" anchor="ctr"/>
            <a:lstStyle/>
            <a:p>
              <a:pPr algn="ctr"/>
              <a:endParaRPr lang="en-US" sz="2571">
                <a:latin typeface="+mj-lt"/>
              </a:endParaRPr>
            </a:p>
          </p:txBody>
        </p:sp>
      </p:grpSp>
    </p:spTree>
    <p:extLst>
      <p:ext uri="{BB962C8B-B14F-4D97-AF65-F5344CB8AC3E}">
        <p14:creationId xmlns:p14="http://schemas.microsoft.com/office/powerpoint/2010/main" val="2678548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5902A8-0FE8-4ED9-BCFB-036C985D3E49}"/>
              </a:ext>
            </a:extLst>
          </p:cNvPr>
          <p:cNvSpPr>
            <a:spLocks noGrp="1"/>
          </p:cNvSpPr>
          <p:nvPr>
            <p:ph type="body" sz="quarter" idx="28"/>
          </p:nvPr>
        </p:nvSpPr>
        <p:spPr/>
        <p:txBody>
          <a:bodyPr/>
          <a:lstStyle/>
          <a:p>
            <a:endParaRPr lang="en-US"/>
          </a:p>
        </p:txBody>
      </p:sp>
      <p:sp>
        <p:nvSpPr>
          <p:cNvPr id="3" name="Text Placeholder 2">
            <a:extLst>
              <a:ext uri="{FF2B5EF4-FFF2-40B4-BE49-F238E27FC236}">
                <a16:creationId xmlns:a16="http://schemas.microsoft.com/office/drawing/2014/main" id="{40170BF0-065C-41BB-9438-FDA9E9EB42AF}"/>
              </a:ext>
            </a:extLst>
          </p:cNvPr>
          <p:cNvSpPr>
            <a:spLocks noGrp="1"/>
          </p:cNvSpPr>
          <p:nvPr>
            <p:ph type="body" sz="quarter" idx="27"/>
          </p:nvPr>
        </p:nvSpPr>
        <p:spPr>
          <a:xfrm>
            <a:off x="7486650" y="5736881"/>
            <a:ext cx="4089780" cy="430887"/>
          </a:xfrm>
        </p:spPr>
        <p:txBody>
          <a:bodyPr/>
          <a:lstStyle/>
          <a:p>
            <a:r>
              <a:rPr lang="en-US"/>
              <a:t>Sources: “Family Caregivers Cost Survey: What They Spend &amp; What They Sacrifice,” AARP, November 2016; “Urban Areas Facts,” </a:t>
            </a:r>
            <a:r>
              <a:rPr lang="en-US" i="1"/>
              <a:t>U.S. Census Bureau, </a:t>
            </a:r>
            <a:r>
              <a:rPr lang="en-US"/>
              <a:t>2010; Nouri, Sarah, et. al., “Addressing Equity in Telemedicine for Chronic Disease Management During the Covid-19 Pandemic,” </a:t>
            </a:r>
            <a:r>
              <a:rPr lang="en-US" i="1"/>
              <a:t>NEJM</a:t>
            </a:r>
            <a:r>
              <a:rPr lang="en-US"/>
              <a:t>, May 4, 2020.</a:t>
            </a:r>
          </a:p>
        </p:txBody>
      </p:sp>
      <p:sp>
        <p:nvSpPr>
          <p:cNvPr id="4" name="Title 3">
            <a:extLst>
              <a:ext uri="{FF2B5EF4-FFF2-40B4-BE49-F238E27FC236}">
                <a16:creationId xmlns:a16="http://schemas.microsoft.com/office/drawing/2014/main" id="{F3602122-28B8-4904-AAA0-5B1FDD469200}"/>
              </a:ext>
            </a:extLst>
          </p:cNvPr>
          <p:cNvSpPr>
            <a:spLocks noGrp="1"/>
          </p:cNvSpPr>
          <p:nvPr>
            <p:ph type="title"/>
          </p:nvPr>
        </p:nvSpPr>
        <p:spPr/>
        <p:txBody>
          <a:bodyPr/>
          <a:lstStyle/>
          <a:p>
            <a:r>
              <a:rPr lang="en-US"/>
              <a:t>Access is often unequal, exacerbating care disparities</a:t>
            </a:r>
          </a:p>
        </p:txBody>
      </p:sp>
      <p:cxnSp>
        <p:nvCxnSpPr>
          <p:cNvPr id="6" name="Straight Connector 5">
            <a:extLst>
              <a:ext uri="{FF2B5EF4-FFF2-40B4-BE49-F238E27FC236}">
                <a16:creationId xmlns:a16="http://schemas.microsoft.com/office/drawing/2014/main" id="{68E2FF56-8F49-4655-A68F-D63A3D301632}"/>
              </a:ext>
            </a:extLst>
          </p:cNvPr>
          <p:cNvCxnSpPr/>
          <p:nvPr/>
        </p:nvCxnSpPr>
        <p:spPr bwMode="gray">
          <a:xfrm>
            <a:off x="1043768" y="2903064"/>
            <a:ext cx="2245659" cy="0"/>
          </a:xfrm>
          <a:prstGeom prst="line">
            <a:avLst/>
          </a:prstGeom>
          <a:ln w="19050">
            <a:solidFill>
              <a:schemeClr val="accent1"/>
            </a:solidFill>
            <a:headEnd type="none" w="med" len="med"/>
            <a:tailEnd w="med" len="me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BEA017E-14F8-4A88-BF4C-A714A3B6800E}"/>
              </a:ext>
            </a:extLst>
          </p:cNvPr>
          <p:cNvCxnSpPr/>
          <p:nvPr/>
        </p:nvCxnSpPr>
        <p:spPr bwMode="gray">
          <a:xfrm>
            <a:off x="4779271" y="2903064"/>
            <a:ext cx="2245659" cy="0"/>
          </a:xfrm>
          <a:prstGeom prst="line">
            <a:avLst/>
          </a:prstGeom>
          <a:ln w="19050">
            <a:solidFill>
              <a:schemeClr val="accent1"/>
            </a:solidFill>
            <a:headEnd type="none" w="med" len="med"/>
            <a:tailEnd w="med" len="me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A38FFC2-4412-46CD-85A3-6CF4F1980B0D}"/>
              </a:ext>
            </a:extLst>
          </p:cNvPr>
          <p:cNvCxnSpPr/>
          <p:nvPr/>
        </p:nvCxnSpPr>
        <p:spPr bwMode="gray">
          <a:xfrm>
            <a:off x="8676548" y="2903064"/>
            <a:ext cx="2245659" cy="0"/>
          </a:xfrm>
          <a:prstGeom prst="line">
            <a:avLst/>
          </a:prstGeom>
          <a:ln w="19050">
            <a:solidFill>
              <a:schemeClr val="accent1"/>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73AD425E-A9EE-45B0-A71C-C57A21F17233}"/>
              </a:ext>
            </a:extLst>
          </p:cNvPr>
          <p:cNvSpPr/>
          <p:nvPr/>
        </p:nvSpPr>
        <p:spPr bwMode="gray">
          <a:xfrm flipV="1">
            <a:off x="0" y="4495714"/>
            <a:ext cx="12188952" cy="1115418"/>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a:extLst>
              <a:ext uri="{FF2B5EF4-FFF2-40B4-BE49-F238E27FC236}">
                <a16:creationId xmlns:a16="http://schemas.microsoft.com/office/drawing/2014/main" id="{8B6A0BD5-DF92-4483-B366-F3A804BFBF5E}"/>
              </a:ext>
            </a:extLst>
          </p:cNvPr>
          <p:cNvSpPr txBox="1">
            <a:spLocks/>
          </p:cNvSpPr>
          <p:nvPr/>
        </p:nvSpPr>
        <p:spPr bwMode="gray">
          <a:xfrm>
            <a:off x="695028" y="3077305"/>
            <a:ext cx="2943137" cy="1077218"/>
          </a:xfrm>
          <a:prstGeom prst="rect">
            <a:avLst/>
          </a:prstGeom>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gn="ctr">
              <a:spcBef>
                <a:spcPts val="0"/>
              </a:spcBef>
              <a:buNone/>
            </a:pPr>
            <a:r>
              <a:rPr lang="en-US" sz="2800">
                <a:solidFill>
                  <a:schemeClr val="accent6"/>
                </a:solidFill>
                <a:latin typeface="+mj-lt"/>
              </a:rPr>
              <a:t>6.7%</a:t>
            </a:r>
          </a:p>
          <a:p>
            <a:pPr marL="0" indent="0" algn="ctr">
              <a:spcBef>
                <a:spcPts val="0"/>
              </a:spcBef>
              <a:buNone/>
            </a:pPr>
            <a:r>
              <a:rPr lang="en-US" sz="1400"/>
              <a:t>Share of ASCs in rural areas, despite 19.3% of Americans living in rural areas</a:t>
            </a:r>
          </a:p>
        </p:txBody>
      </p:sp>
      <p:sp>
        <p:nvSpPr>
          <p:cNvPr id="12" name="Text Placeholder">
            <a:extLst>
              <a:ext uri="{FF2B5EF4-FFF2-40B4-BE49-F238E27FC236}">
                <a16:creationId xmlns:a16="http://schemas.microsoft.com/office/drawing/2014/main" id="{A1DA1C5A-E088-475A-B995-77A718C9A5E0}"/>
              </a:ext>
            </a:extLst>
          </p:cNvPr>
          <p:cNvSpPr txBox="1">
            <a:spLocks/>
          </p:cNvSpPr>
          <p:nvPr/>
        </p:nvSpPr>
        <p:spPr bwMode="gray">
          <a:xfrm>
            <a:off x="4430529" y="3077305"/>
            <a:ext cx="2943138" cy="1077218"/>
          </a:xfrm>
          <a:prstGeom prst="rect">
            <a:avLst/>
          </a:prstGeom>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gn="ctr">
              <a:spcBef>
                <a:spcPts val="0"/>
              </a:spcBef>
              <a:buNone/>
            </a:pPr>
            <a:r>
              <a:rPr lang="en-US" sz="2800">
                <a:solidFill>
                  <a:schemeClr val="accent6"/>
                </a:solidFill>
                <a:latin typeface="+mj-lt"/>
              </a:rPr>
              <a:t>1 in 4</a:t>
            </a:r>
            <a:endParaRPr lang="en-US" sz="2800" baseline="30000">
              <a:solidFill>
                <a:schemeClr val="accent6"/>
              </a:solidFill>
              <a:latin typeface="+mj-lt"/>
            </a:endParaRPr>
          </a:p>
          <a:p>
            <a:pPr marL="0" indent="0" algn="ctr">
              <a:spcBef>
                <a:spcPts val="0"/>
              </a:spcBef>
              <a:buNone/>
            </a:pPr>
            <a:r>
              <a:rPr lang="en-US" sz="1400"/>
              <a:t>Americans may not have the technology, internet, or digital literacy needed to participate in virtual visits</a:t>
            </a:r>
          </a:p>
        </p:txBody>
      </p:sp>
      <p:sp>
        <p:nvSpPr>
          <p:cNvPr id="13" name="Text Placeholder">
            <a:extLst>
              <a:ext uri="{FF2B5EF4-FFF2-40B4-BE49-F238E27FC236}">
                <a16:creationId xmlns:a16="http://schemas.microsoft.com/office/drawing/2014/main" id="{F06C0BF8-7550-4C32-A230-0851DC7CD08F}"/>
              </a:ext>
            </a:extLst>
          </p:cNvPr>
          <p:cNvSpPr txBox="1">
            <a:spLocks/>
          </p:cNvSpPr>
          <p:nvPr/>
        </p:nvSpPr>
        <p:spPr bwMode="gray">
          <a:xfrm>
            <a:off x="8327808" y="3077305"/>
            <a:ext cx="2943138" cy="1077218"/>
          </a:xfrm>
          <a:prstGeom prst="rect">
            <a:avLst/>
          </a:prstGeom>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gn="ctr">
              <a:spcBef>
                <a:spcPts val="0"/>
              </a:spcBef>
              <a:buNone/>
            </a:pPr>
            <a:r>
              <a:rPr lang="en-US" sz="2800">
                <a:solidFill>
                  <a:schemeClr val="accent6"/>
                </a:solidFill>
                <a:latin typeface="+mj-lt"/>
              </a:rPr>
              <a:t>$53K</a:t>
            </a:r>
            <a:endParaRPr lang="en-US" sz="2800" baseline="30000">
              <a:solidFill>
                <a:schemeClr val="accent6"/>
              </a:solidFill>
              <a:latin typeface="+mj-lt"/>
            </a:endParaRPr>
          </a:p>
          <a:p>
            <a:pPr marL="0" indent="0" algn="ctr">
              <a:spcBef>
                <a:spcPts val="0"/>
              </a:spcBef>
              <a:buNone/>
            </a:pPr>
            <a:r>
              <a:rPr lang="en-US" sz="1400"/>
              <a:t>Average annual cost to patients of receiving care from in-home health aides</a:t>
            </a:r>
            <a:endParaRPr lang="en-US" sz="1400" b="1"/>
          </a:p>
        </p:txBody>
      </p:sp>
      <p:sp>
        <p:nvSpPr>
          <p:cNvPr id="5" name="Text Placeholder">
            <a:extLst>
              <a:ext uri="{FF2B5EF4-FFF2-40B4-BE49-F238E27FC236}">
                <a16:creationId xmlns:a16="http://schemas.microsoft.com/office/drawing/2014/main" id="{8E28CF56-986B-4334-9D04-3A243BD1141A}"/>
              </a:ext>
            </a:extLst>
          </p:cNvPr>
          <p:cNvSpPr txBox="1">
            <a:spLocks/>
          </p:cNvSpPr>
          <p:nvPr/>
        </p:nvSpPr>
        <p:spPr bwMode="gray">
          <a:xfrm>
            <a:off x="2894849" y="4807201"/>
            <a:ext cx="6008403" cy="492443"/>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buNone/>
            </a:pPr>
            <a:r>
              <a:rPr lang="en-US" sz="1600" b="1"/>
              <a:t>Open question: </a:t>
            </a:r>
            <a:r>
              <a:rPr lang="en-US" sz="1600"/>
              <a:t>How do we design new sites and care solutions such that </a:t>
            </a:r>
            <a:r>
              <a:rPr lang="en-US" sz="1600" i="1"/>
              <a:t>all</a:t>
            </a:r>
            <a:r>
              <a:rPr lang="en-US" sz="1600"/>
              <a:t> patients have equal access?</a:t>
            </a:r>
          </a:p>
        </p:txBody>
      </p:sp>
      <p:pic>
        <p:nvPicPr>
          <p:cNvPr id="22" name="Picture 21">
            <a:extLst>
              <a:ext uri="{FF2B5EF4-FFF2-40B4-BE49-F238E27FC236}">
                <a16:creationId xmlns:a16="http://schemas.microsoft.com/office/drawing/2014/main" id="{593ED644-DEA0-4B86-8333-7A30803EA4DA}"/>
              </a:ext>
            </a:extLst>
          </p:cNvPr>
          <p:cNvPicPr>
            <a:picLocks/>
          </p:cNvPicPr>
          <p:nvPr/>
        </p:nvPicPr>
        <p:blipFill>
          <a:blip r:embed="rId3">
            <a:extLst>
              <a:ext uri="{28A0092B-C50C-407E-A947-70E740481C1C}">
                <a14:useLocalDpi xmlns:a14="http://schemas.microsoft.com/office/drawing/2010/main" val="0"/>
              </a:ext>
            </a:extLst>
          </a:blip>
          <a:stretch>
            <a:fillRect/>
          </a:stretch>
        </p:blipFill>
        <p:spPr bwMode="gray">
          <a:xfrm>
            <a:off x="1847307" y="1983512"/>
            <a:ext cx="638577" cy="587394"/>
          </a:xfrm>
          <a:prstGeom prst="rect">
            <a:avLst/>
          </a:prstGeom>
        </p:spPr>
      </p:pic>
      <p:pic>
        <p:nvPicPr>
          <p:cNvPr id="23" name="Picture 22" descr="Icon&#10;&#10;Description automatically generated">
            <a:extLst>
              <a:ext uri="{FF2B5EF4-FFF2-40B4-BE49-F238E27FC236}">
                <a16:creationId xmlns:a16="http://schemas.microsoft.com/office/drawing/2014/main" id="{6C885762-FD1E-4BBE-A883-81E3A7D47FFD}"/>
              </a:ext>
            </a:extLst>
          </p:cNvPr>
          <p:cNvPicPr>
            <a:picLocks noChangeAspect="1"/>
          </p:cNvPicPr>
          <p:nvPr/>
        </p:nvPicPr>
        <p:blipFill>
          <a:blip r:embed="rId4"/>
          <a:stretch>
            <a:fillRect/>
          </a:stretch>
        </p:blipFill>
        <p:spPr>
          <a:xfrm>
            <a:off x="5582811" y="1998259"/>
            <a:ext cx="638577" cy="540913"/>
          </a:xfrm>
          <a:prstGeom prst="rect">
            <a:avLst/>
          </a:prstGeom>
        </p:spPr>
      </p:pic>
      <p:pic>
        <p:nvPicPr>
          <p:cNvPr id="24" name="Picture 23" descr="Icon&#10;&#10;Description automatically generated">
            <a:extLst>
              <a:ext uri="{FF2B5EF4-FFF2-40B4-BE49-F238E27FC236}">
                <a16:creationId xmlns:a16="http://schemas.microsoft.com/office/drawing/2014/main" id="{E3E3C3E2-CA1A-4D3F-80B5-744A7728ED71}"/>
              </a:ext>
            </a:extLst>
          </p:cNvPr>
          <p:cNvPicPr>
            <a:picLocks noChangeAspect="1"/>
          </p:cNvPicPr>
          <p:nvPr/>
        </p:nvPicPr>
        <p:blipFill>
          <a:blip r:embed="rId5"/>
          <a:stretch>
            <a:fillRect/>
          </a:stretch>
        </p:blipFill>
        <p:spPr>
          <a:xfrm>
            <a:off x="9480088" y="1964947"/>
            <a:ext cx="638577" cy="615771"/>
          </a:xfrm>
          <a:prstGeom prst="rect">
            <a:avLst/>
          </a:prstGeom>
        </p:spPr>
      </p:pic>
    </p:spTree>
    <p:extLst>
      <p:ext uri="{BB962C8B-B14F-4D97-AF65-F5344CB8AC3E}">
        <p14:creationId xmlns:p14="http://schemas.microsoft.com/office/powerpoint/2010/main" val="1274658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566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54993424"/>
      </p:ext>
    </p:extLst>
  </p:cSld>
  <p:clrMapOvr>
    <a:masterClrMapping/>
  </p:clrMapOvr>
</p:sld>
</file>

<file path=ppt/theme/theme1.xml><?xml version="1.0" encoding="utf-8"?>
<a:theme xmlns:a="http://schemas.openxmlformats.org/drawingml/2006/main" name="ab1 projection 16x9">
  <a:themeElements>
    <a:clrScheme name="Advisory Board 2020 Theme">
      <a:dk1>
        <a:srgbClr val="323E48"/>
      </a:dk1>
      <a:lt1>
        <a:srgbClr val="FFFFFF"/>
      </a:lt1>
      <a:dk2>
        <a:srgbClr val="FFFFFF"/>
      </a:dk2>
      <a:lt2>
        <a:srgbClr val="E5E5E5"/>
      </a:lt2>
      <a:accent1>
        <a:srgbClr val="D6D9DA"/>
      </a:accent1>
      <a:accent2>
        <a:srgbClr val="999FA3"/>
      </a:accent2>
      <a:accent3>
        <a:srgbClr val="70787E"/>
      </a:accent3>
      <a:accent4>
        <a:srgbClr val="445460"/>
      </a:accent4>
      <a:accent5>
        <a:srgbClr val="222A30"/>
      </a:accent5>
      <a:accent6>
        <a:srgbClr val="CE0E2D"/>
      </a:accent6>
      <a:hlink>
        <a:srgbClr val="323E48"/>
      </a:hlink>
      <a:folHlink>
        <a:srgbClr val="75757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ln w="19050">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9050">
          <a:solidFill>
            <a:schemeClr val="accent2"/>
          </a:solidFill>
          <a:headEnd type="none" w="med" len="med"/>
          <a:tailEnd w="med" len="med"/>
        </a:ln>
      </a:spPr>
      <a:bodyPr/>
      <a:lstStyle/>
      <a:style>
        <a:lnRef idx="1">
          <a:schemeClr val="accent1"/>
        </a:lnRef>
        <a:fillRef idx="0">
          <a:schemeClr val="accent1"/>
        </a:fillRef>
        <a:effectRef idx="0">
          <a:schemeClr val="accent1"/>
        </a:effectRef>
        <a:fontRef idx="minor">
          <a:schemeClr val="tx1"/>
        </a:fontRef>
      </a:style>
    </a:lnDef>
    <a:txDef>
      <a:spPr bwMode="gray"/>
      <a:bodyPr vert="horz" wrap="square" lIns="0" tIns="0" rIns="0" bIns="0" rtlCol="0">
        <a:spAutoFit/>
      </a:bodyPr>
      <a:lstStyle>
        <a:defPPr>
          <a:spcBef>
            <a:spcPts val="600"/>
          </a:spcBef>
          <a:buClr>
            <a:schemeClr val="accent6"/>
          </a:buClr>
          <a:defRPr sz="1500" dirty="0" err="1" smtClean="0"/>
        </a:defPPr>
      </a:lstStyle>
    </a:txDef>
  </a:objectDefaults>
  <a:extraClrSchemeLst/>
  <a:custClrLst>
    <a:custClr name="Data Viz 1">
      <a:srgbClr val="D6D9DA"/>
    </a:custClr>
    <a:custClr name="Data Viz 2">
      <a:srgbClr val="7C99AE"/>
    </a:custClr>
    <a:custClr name="Data Viz 3">
      <a:srgbClr val="667E90"/>
    </a:custClr>
    <a:custClr name="Data Viz 4">
      <a:srgbClr val="445460"/>
    </a:custClr>
    <a:custClr name="Data Viz 5">
      <a:srgbClr val="222A30"/>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Teal">
      <a:srgbClr val="00AEA1"/>
    </a:custClr>
    <a:custClr name="Blue">
      <a:srgbClr val="0071BB"/>
    </a:custClr>
    <a:custClr name="Green">
      <a:srgbClr val="00A253"/>
    </a:custClr>
    <a:custClr name="Purple">
      <a:srgbClr val="5736F7"/>
    </a:custClr>
    <a:custClr name="Orange">
      <a:srgbClr val="FC5027"/>
    </a:custClr>
    <a:custClr name="Yellow">
      <a:srgbClr val="FFFF51"/>
    </a:custClr>
    <a:custClr name="Error Red">
      <a:srgbClr val="EE0000"/>
    </a:custClr>
    <a:custClr name="Unused">
      <a:srgbClr val="FFFFFF"/>
    </a:custClr>
    <a:custClr name="Unused">
      <a:srgbClr val="FFFFFF"/>
    </a:custClr>
    <a:custClr name="Unused">
      <a:srgbClr val="FFFFFF"/>
    </a:custClr>
    <a:custClr name="Teal Tint">
      <a:srgbClr val="B4FBF6"/>
    </a:custClr>
    <a:custClr name="Blue Tint">
      <a:srgbClr val="64BAF3"/>
    </a:custClr>
    <a:custClr name="Green Tint">
      <a:srgbClr val="5CFFAF"/>
    </a:custClr>
    <a:custClr name="Purple Tint">
      <a:srgbClr val="9999FC"/>
    </a:custClr>
    <a:custClr name="Orange Tint">
      <a:srgbClr val="FFAE9B"/>
    </a:custClr>
    <a:custClr name="Unused">
      <a:srgbClr val="FFFFFF"/>
    </a:custClr>
    <a:custClr name="Unused">
      <a:srgbClr val="FFFFFF"/>
    </a:custClr>
    <a:custClr name="Unused">
      <a:srgbClr val="FFFFFF"/>
    </a:custClr>
    <a:custClr name="Unused">
      <a:srgbClr val="FFFFFF"/>
    </a:custClr>
    <a:custClr name="Unused">
      <a:srgbClr val="FFFFFF"/>
    </a:custClr>
  </a:custClrLst>
  <a:extLst>
    <a:ext uri="{05A4C25C-085E-4340-85A3-A5531E510DB2}">
      <thm15:themeFamily xmlns:thm15="http://schemas.microsoft.com/office/thememl/2012/main" name="ab1-projection-16x9-100920.potx" id="{AA3CD9C7-65F5-426E-A5DF-03F7E6763B2D}" vid="{5A74A56C-C4DC-44CD-B87B-412145963EF0}"/>
    </a:ext>
  </a:extLst>
</a:theme>
</file>

<file path=ppt/theme/theme2.xml><?xml version="1.0" encoding="utf-8"?>
<a:theme xmlns:a="http://schemas.openxmlformats.org/drawingml/2006/main" name="Office Theme">
  <a:themeElements>
    <a:clrScheme name="Advisory Board 2019">
      <a:dk1>
        <a:srgbClr val="323E48"/>
      </a:dk1>
      <a:lt1>
        <a:srgbClr val="FFFFFF"/>
      </a:lt1>
      <a:dk2>
        <a:srgbClr val="FFFFFF"/>
      </a:dk2>
      <a:lt2>
        <a:srgbClr val="E4E5E5"/>
      </a:lt2>
      <a:accent1>
        <a:srgbClr val="CCCCCC"/>
      </a:accent1>
      <a:accent2>
        <a:srgbClr val="9E9E9E"/>
      </a:accent2>
      <a:accent3>
        <a:srgbClr val="757576"/>
      </a:accent3>
      <a:accent4>
        <a:srgbClr val="323E48"/>
      </a:accent4>
      <a:accent5>
        <a:srgbClr val="151D25"/>
      </a:accent5>
      <a:accent6>
        <a:srgbClr val="CE0E2D"/>
      </a:accent6>
      <a:hlink>
        <a:srgbClr val="CE0E2D"/>
      </a:hlink>
      <a:folHlink>
        <a:srgbClr val="9E9E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dvisory Board 2019">
      <a:dk1>
        <a:srgbClr val="323E48"/>
      </a:dk1>
      <a:lt1>
        <a:srgbClr val="FFFFFF"/>
      </a:lt1>
      <a:dk2>
        <a:srgbClr val="FFFFFF"/>
      </a:dk2>
      <a:lt2>
        <a:srgbClr val="E4E5E5"/>
      </a:lt2>
      <a:accent1>
        <a:srgbClr val="CCCCCC"/>
      </a:accent1>
      <a:accent2>
        <a:srgbClr val="9E9E9E"/>
      </a:accent2>
      <a:accent3>
        <a:srgbClr val="757576"/>
      </a:accent3>
      <a:accent4>
        <a:srgbClr val="323E48"/>
      </a:accent4>
      <a:accent5>
        <a:srgbClr val="151D25"/>
      </a:accent5>
      <a:accent6>
        <a:srgbClr val="CE0E2D"/>
      </a:accent6>
      <a:hlink>
        <a:srgbClr val="CE0E2D"/>
      </a:hlink>
      <a:folHlink>
        <a:srgbClr val="9E9E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65632831-6ee5-486c-8527-79d002af8bc8">
      <UserInfo>
        <DisplayName>Lambert, Olivia J</DisplayName>
        <AccountId>16</AccountId>
        <AccountType/>
      </UserInfo>
      <UserInfo>
        <DisplayName>League, John A</DisplayName>
        <AccountId>32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048C1C1E281D441B5AA62C175E56CBA" ma:contentTypeVersion="10" ma:contentTypeDescription="Create a new document." ma:contentTypeScope="" ma:versionID="7dd19a5cd3b926be32c5ba811c3925ca">
  <xsd:schema xmlns:xsd="http://www.w3.org/2001/XMLSchema" xmlns:xs="http://www.w3.org/2001/XMLSchema" xmlns:p="http://schemas.microsoft.com/office/2006/metadata/properties" xmlns:ns2="d233c1ba-8ffa-4dc0-baf7-fe77c0bb4de0" xmlns:ns3="65632831-6ee5-486c-8527-79d002af8bc8" targetNamespace="http://schemas.microsoft.com/office/2006/metadata/properties" ma:root="true" ma:fieldsID="6277efb1ab6de945e390b0305916ee57" ns2:_="" ns3:_="">
    <xsd:import namespace="d233c1ba-8ffa-4dc0-baf7-fe77c0bb4de0"/>
    <xsd:import namespace="65632831-6ee5-486c-8527-79d002af8b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33c1ba-8ffa-4dc0-baf7-fe77c0bb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632831-6ee5-486c-8527-79d002af8bc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A2D753-A403-49CB-B686-3E1739875D5E}">
  <ds:schemaRefs>
    <ds:schemaRef ds:uri="http://schemas.microsoft.com/sharepoint/v3/contenttype/forms"/>
  </ds:schemaRefs>
</ds:datastoreItem>
</file>

<file path=customXml/itemProps2.xml><?xml version="1.0" encoding="utf-8"?>
<ds:datastoreItem xmlns:ds="http://schemas.openxmlformats.org/officeDocument/2006/customXml" ds:itemID="{40141E0A-B027-4DEB-8478-7CD6DB7CE0C1}">
  <ds:schemaRefs>
    <ds:schemaRef ds:uri="http://purl.org/dc/terms/"/>
    <ds:schemaRef ds:uri="http://schemas.openxmlformats.org/package/2006/metadata/core-properties"/>
    <ds:schemaRef ds:uri="65632831-6ee5-486c-8527-79d002af8bc8"/>
    <ds:schemaRef ds:uri="http://schemas.microsoft.com/office/2006/documentManagement/types"/>
    <ds:schemaRef ds:uri="http://schemas.microsoft.com/office/infopath/2007/PartnerControls"/>
    <ds:schemaRef ds:uri="d233c1ba-8ffa-4dc0-baf7-fe77c0bb4de0"/>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2D961ABF-B4DE-480A-8CC6-592631E11A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33c1ba-8ffa-4dc0-baf7-fe77c0bb4de0"/>
    <ds:schemaRef ds:uri="65632831-6ee5-486c-8527-79d002af8b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ab1-projection-16x9-102620 (1)</Template>
  <TotalTime>12</TotalTime>
  <Words>948</Words>
  <Application>Microsoft Office PowerPoint</Application>
  <PresentationFormat>Widescreen</PresentationFormat>
  <Paragraphs>57</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Ink Free</vt:lpstr>
      <vt:lpstr>Times New Roman</vt:lpstr>
      <vt:lpstr>ab1 projection 16x9</vt:lpstr>
      <vt:lpstr>PowerPoint Presentation</vt:lpstr>
      <vt:lpstr>Legacy model: few sites and “owners” of care</vt:lpstr>
      <vt:lpstr>New model: numerous sites, “owners,” and touchpoints</vt:lpstr>
      <vt:lpstr>Little ecosystem focus on shift’s collective impact</vt:lpstr>
      <vt:lpstr>Care fragmentation creates friction for patients</vt:lpstr>
      <vt:lpstr>Access is often unequal, exacerbating care disparities</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health system supply chain mandate</dc:title>
  <dc:creator>Hula, Nicholas V</dc:creator>
  <dc:description/>
  <cp:lastModifiedBy>Katie Schmalkuche</cp:lastModifiedBy>
  <cp:revision>3</cp:revision>
  <dcterms:created xsi:type="dcterms:W3CDTF">2020-12-02T20:47:54Z</dcterms:created>
  <dcterms:modified xsi:type="dcterms:W3CDTF">2021-12-02T22:17:01Z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0x010100E048C1C1E281D441B5AA62C175E56CBA</vt:lpwstr>
  </property>
</Properties>
</file>