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handoutMasterIdLst>
    <p:handoutMasterId r:id="rId14"/>
  </p:handoutMasterIdLst>
  <p:sldIdLst>
    <p:sldId id="479" r:id="rId5"/>
    <p:sldId id="401" r:id="rId6"/>
    <p:sldId id="4970" r:id="rId7"/>
    <p:sldId id="4932" r:id="rId8"/>
    <p:sldId id="4955" r:id="rId9"/>
    <p:sldId id="4972" r:id="rId10"/>
    <p:sldId id="2141411461" r:id="rId11"/>
    <p:sldId id="214141146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6" userDrawn="1">
          <p15:clr>
            <a:srgbClr val="A4A3A4"/>
          </p15:clr>
        </p15:guide>
        <p15:guide id="2" orient="horz" pos="72" userDrawn="1">
          <p15:clr>
            <a:srgbClr val="A4A3A4"/>
          </p15:clr>
        </p15:guide>
        <p15:guide id="3" pos="751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 id="3" name="Hula, Nicholas V" initials="HV" lastIdx="35" clrIdx="2">
    <p:extLst>
      <p:ext uri="{19B8F6BF-5375-455C-9EA6-DF929625EA0E}">
        <p15:presenceInfo xmlns:p15="http://schemas.microsoft.com/office/powerpoint/2012/main" userId="S::hulan@advisory.com::0ef42425-76ab-4a77-98f1-6ba6598a6ed8" providerId="AD"/>
      </p:ext>
    </p:extLst>
  </p:cmAuthor>
  <p:cmAuthor id="4" name="Katie Schmalkuche" initials="KS" lastIdx="78" clrIdx="3">
    <p:extLst>
      <p:ext uri="{19B8F6BF-5375-455C-9EA6-DF929625EA0E}">
        <p15:presenceInfo xmlns:p15="http://schemas.microsoft.com/office/powerpoint/2012/main" userId="S::SchmalkC@advisory.com::9c2e4afe-5a4a-40be-85fd-c36ff676cf70" providerId="AD"/>
      </p:ext>
    </p:extLst>
  </p:cmAuthor>
  <p:cmAuthor id="5" name="Ryan, Robert D" initials="RRD" lastIdx="32" clrIdx="4">
    <p:extLst>
      <p:ext uri="{19B8F6BF-5375-455C-9EA6-DF929625EA0E}">
        <p15:presenceInfo xmlns:p15="http://schemas.microsoft.com/office/powerpoint/2012/main" userId="S::RyanRo@advisory.com::e5f4ae7d-1407-4cb2-96a3-6e093c79b08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3E48"/>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C083E6E3-FA7D-4D7B-A595-EF9225AFEA8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0" autoAdjust="0"/>
    <p:restoredTop sz="81407" autoAdjust="0"/>
  </p:normalViewPr>
  <p:slideViewPr>
    <p:cSldViewPr snapToGrid="0">
      <p:cViewPr varScale="1">
        <p:scale>
          <a:sx n="66" d="100"/>
          <a:sy n="66" d="100"/>
        </p:scale>
        <p:origin x="1022" y="58"/>
      </p:cViewPr>
      <p:guideLst>
        <p:guide orient="horz" pos="96"/>
        <p:guide orient="horz" pos="72"/>
        <p:guide pos="7512"/>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ie Schmalkuche" userId="9c2e4afe-5a4a-40be-85fd-c36ff676cf70" providerId="ADAL" clId="{C9BA50DE-BC63-4A96-9923-6BBFB47F9E3C}"/>
    <pc:docChg chg="delSld delSection modSection">
      <pc:chgData name="Katie Schmalkuche" userId="9c2e4afe-5a4a-40be-85fd-c36ff676cf70" providerId="ADAL" clId="{C9BA50DE-BC63-4A96-9923-6BBFB47F9E3C}" dt="2021-12-02T22:17:42.793" v="2" actId="17853"/>
      <pc:docMkLst>
        <pc:docMk/>
      </pc:docMkLst>
      <pc:sldChg chg="del">
        <pc:chgData name="Katie Schmalkuche" userId="9c2e4afe-5a4a-40be-85fd-c36ff676cf70" providerId="ADAL" clId="{C9BA50DE-BC63-4A96-9923-6BBFB47F9E3C}" dt="2021-12-02T22:17:32.754" v="0" actId="47"/>
        <pc:sldMkLst>
          <pc:docMk/>
          <pc:sldMk cId="935550080" sldId="261"/>
        </pc:sldMkLst>
      </pc:sldChg>
      <pc:sldChg chg="del">
        <pc:chgData name="Katie Schmalkuche" userId="9c2e4afe-5a4a-40be-85fd-c36ff676cf70" providerId="ADAL" clId="{C9BA50DE-BC63-4A96-9923-6BBFB47F9E3C}" dt="2021-12-02T22:17:32.754" v="0" actId="47"/>
        <pc:sldMkLst>
          <pc:docMk/>
          <pc:sldMk cId="166818640" sldId="262"/>
        </pc:sldMkLst>
      </pc:sldChg>
      <pc:sldChg chg="del">
        <pc:chgData name="Katie Schmalkuche" userId="9c2e4afe-5a4a-40be-85fd-c36ff676cf70" providerId="ADAL" clId="{C9BA50DE-BC63-4A96-9923-6BBFB47F9E3C}" dt="2021-12-02T22:17:32.754" v="0" actId="47"/>
        <pc:sldMkLst>
          <pc:docMk/>
          <pc:sldMk cId="3425591766" sldId="266"/>
        </pc:sldMkLst>
      </pc:sldChg>
      <pc:sldChg chg="del">
        <pc:chgData name="Katie Schmalkuche" userId="9c2e4afe-5a4a-40be-85fd-c36ff676cf70" providerId="ADAL" clId="{C9BA50DE-BC63-4A96-9923-6BBFB47F9E3C}" dt="2021-12-02T22:17:32.754" v="0" actId="47"/>
        <pc:sldMkLst>
          <pc:docMk/>
          <pc:sldMk cId="4064300350" sldId="273"/>
        </pc:sldMkLst>
      </pc:sldChg>
      <pc:sldChg chg="del">
        <pc:chgData name="Katie Schmalkuche" userId="9c2e4afe-5a4a-40be-85fd-c36ff676cf70" providerId="ADAL" clId="{C9BA50DE-BC63-4A96-9923-6BBFB47F9E3C}" dt="2021-12-02T22:17:32.754" v="0" actId="47"/>
        <pc:sldMkLst>
          <pc:docMk/>
          <pc:sldMk cId="1274658531" sldId="289"/>
        </pc:sldMkLst>
      </pc:sldChg>
      <pc:sldChg chg="del">
        <pc:chgData name="Katie Schmalkuche" userId="9c2e4afe-5a4a-40be-85fd-c36ff676cf70" providerId="ADAL" clId="{C9BA50DE-BC63-4A96-9923-6BBFB47F9E3C}" dt="2021-12-02T22:17:39.878" v="1" actId="47"/>
        <pc:sldMkLst>
          <pc:docMk/>
          <pc:sldMk cId="1609355630" sldId="301"/>
        </pc:sldMkLst>
      </pc:sldChg>
      <pc:sldChg chg="del">
        <pc:chgData name="Katie Schmalkuche" userId="9c2e4afe-5a4a-40be-85fd-c36ff676cf70" providerId="ADAL" clId="{C9BA50DE-BC63-4A96-9923-6BBFB47F9E3C}" dt="2021-12-02T22:17:39.878" v="1" actId="47"/>
        <pc:sldMkLst>
          <pc:docMk/>
          <pc:sldMk cId="3382349683" sldId="501"/>
        </pc:sldMkLst>
      </pc:sldChg>
      <pc:sldChg chg="del">
        <pc:chgData name="Katie Schmalkuche" userId="9c2e4afe-5a4a-40be-85fd-c36ff676cf70" providerId="ADAL" clId="{C9BA50DE-BC63-4A96-9923-6BBFB47F9E3C}" dt="2021-12-02T22:17:39.878" v="1" actId="47"/>
        <pc:sldMkLst>
          <pc:docMk/>
          <pc:sldMk cId="585674999" sldId="502"/>
        </pc:sldMkLst>
      </pc:sldChg>
      <pc:sldChg chg="del">
        <pc:chgData name="Katie Schmalkuche" userId="9c2e4afe-5a4a-40be-85fd-c36ff676cf70" providerId="ADAL" clId="{C9BA50DE-BC63-4A96-9923-6BBFB47F9E3C}" dt="2021-12-02T22:17:39.878" v="1" actId="47"/>
        <pc:sldMkLst>
          <pc:docMk/>
          <pc:sldMk cId="3262420257" sldId="503"/>
        </pc:sldMkLst>
      </pc:sldChg>
      <pc:sldChg chg="del">
        <pc:chgData name="Katie Schmalkuche" userId="9c2e4afe-5a4a-40be-85fd-c36ff676cf70" providerId="ADAL" clId="{C9BA50DE-BC63-4A96-9923-6BBFB47F9E3C}" dt="2021-12-02T22:17:32.754" v="0" actId="47"/>
        <pc:sldMkLst>
          <pc:docMk/>
          <pc:sldMk cId="2298874130" sldId="522"/>
        </pc:sldMkLst>
      </pc:sldChg>
      <pc:sldChg chg="del">
        <pc:chgData name="Katie Schmalkuche" userId="9c2e4afe-5a4a-40be-85fd-c36ff676cf70" providerId="ADAL" clId="{C9BA50DE-BC63-4A96-9923-6BBFB47F9E3C}" dt="2021-12-02T22:17:32.754" v="0" actId="47"/>
        <pc:sldMkLst>
          <pc:docMk/>
          <pc:sldMk cId="1031357839" sldId="524"/>
        </pc:sldMkLst>
      </pc:sldChg>
      <pc:sldChg chg="del">
        <pc:chgData name="Katie Schmalkuche" userId="9c2e4afe-5a4a-40be-85fd-c36ff676cf70" providerId="ADAL" clId="{C9BA50DE-BC63-4A96-9923-6BBFB47F9E3C}" dt="2021-12-02T22:17:32.754" v="0" actId="47"/>
        <pc:sldMkLst>
          <pc:docMk/>
          <pc:sldMk cId="2482793650" sldId="4977"/>
        </pc:sldMkLst>
      </pc:sldChg>
      <pc:sldChg chg="del">
        <pc:chgData name="Katie Schmalkuche" userId="9c2e4afe-5a4a-40be-85fd-c36ff676cf70" providerId="ADAL" clId="{C9BA50DE-BC63-4A96-9923-6BBFB47F9E3C}" dt="2021-12-02T22:17:32.754" v="0" actId="47"/>
        <pc:sldMkLst>
          <pc:docMk/>
          <pc:sldMk cId="4262148778" sldId="2141411439"/>
        </pc:sldMkLst>
      </pc:sldChg>
      <pc:sldChg chg="del">
        <pc:chgData name="Katie Schmalkuche" userId="9c2e4afe-5a4a-40be-85fd-c36ff676cf70" providerId="ADAL" clId="{C9BA50DE-BC63-4A96-9923-6BBFB47F9E3C}" dt="2021-12-02T22:17:32.754" v="0" actId="47"/>
        <pc:sldMkLst>
          <pc:docMk/>
          <pc:sldMk cId="3696248879" sldId="2141411442"/>
        </pc:sldMkLst>
      </pc:sldChg>
      <pc:sldChg chg="del">
        <pc:chgData name="Katie Schmalkuche" userId="9c2e4afe-5a4a-40be-85fd-c36ff676cf70" providerId="ADAL" clId="{C9BA50DE-BC63-4A96-9923-6BBFB47F9E3C}" dt="2021-12-02T22:17:32.754" v="0" actId="47"/>
        <pc:sldMkLst>
          <pc:docMk/>
          <pc:sldMk cId="1613001431" sldId="2141411443"/>
        </pc:sldMkLst>
      </pc:sldChg>
      <pc:sldChg chg="del">
        <pc:chgData name="Katie Schmalkuche" userId="9c2e4afe-5a4a-40be-85fd-c36ff676cf70" providerId="ADAL" clId="{C9BA50DE-BC63-4A96-9923-6BBFB47F9E3C}" dt="2021-12-02T22:17:32.754" v="0" actId="47"/>
        <pc:sldMkLst>
          <pc:docMk/>
          <pc:sldMk cId="2678548859" sldId="2141411444"/>
        </pc:sldMkLst>
      </pc:sldChg>
      <pc:sldChg chg="del">
        <pc:chgData name="Katie Schmalkuche" userId="9c2e4afe-5a4a-40be-85fd-c36ff676cf70" providerId="ADAL" clId="{C9BA50DE-BC63-4A96-9923-6BBFB47F9E3C}" dt="2021-12-02T22:17:39.878" v="1" actId="47"/>
        <pc:sldMkLst>
          <pc:docMk/>
          <pc:sldMk cId="775486699" sldId="2141411453"/>
        </pc:sldMkLst>
      </pc:sldChg>
      <pc:sldChg chg="del">
        <pc:chgData name="Katie Schmalkuche" userId="9c2e4afe-5a4a-40be-85fd-c36ff676cf70" providerId="ADAL" clId="{C9BA50DE-BC63-4A96-9923-6BBFB47F9E3C}" dt="2021-12-02T22:17:39.878" v="1" actId="47"/>
        <pc:sldMkLst>
          <pc:docMk/>
          <pc:sldMk cId="1681331552" sldId="2141411458"/>
        </pc:sldMkLst>
      </pc:sldChg>
      <pc:sldChg chg="del">
        <pc:chgData name="Katie Schmalkuche" userId="9c2e4afe-5a4a-40be-85fd-c36ff676cf70" providerId="ADAL" clId="{C9BA50DE-BC63-4A96-9923-6BBFB47F9E3C}" dt="2021-12-02T22:17:32.754" v="0" actId="47"/>
        <pc:sldMkLst>
          <pc:docMk/>
          <pc:sldMk cId="385566059" sldId="2141411459"/>
        </pc:sldMkLst>
      </pc:sldChg>
      <pc:sldChg chg="del">
        <pc:chgData name="Katie Schmalkuche" userId="9c2e4afe-5a4a-40be-85fd-c36ff676cf70" providerId="ADAL" clId="{C9BA50DE-BC63-4A96-9923-6BBFB47F9E3C}" dt="2021-12-02T22:17:32.754" v="0" actId="47"/>
        <pc:sldMkLst>
          <pc:docMk/>
          <pc:sldMk cId="854993424" sldId="2141411460"/>
        </pc:sldMkLst>
      </pc:sldChg>
      <pc:sldChg chg="del">
        <pc:chgData name="Katie Schmalkuche" userId="9c2e4afe-5a4a-40be-85fd-c36ff676cf70" providerId="ADAL" clId="{C9BA50DE-BC63-4A96-9923-6BBFB47F9E3C}" dt="2021-12-02T22:17:39.878" v="1" actId="47"/>
        <pc:sldMkLst>
          <pc:docMk/>
          <pc:sldMk cId="586353669" sldId="2141411463"/>
        </pc:sldMkLst>
      </pc:sldChg>
      <pc:sldChg chg="del">
        <pc:chgData name="Katie Schmalkuche" userId="9c2e4afe-5a4a-40be-85fd-c36ff676cf70" providerId="ADAL" clId="{C9BA50DE-BC63-4A96-9923-6BBFB47F9E3C}" dt="2021-12-02T22:17:39.878" v="1" actId="47"/>
        <pc:sldMkLst>
          <pc:docMk/>
          <pc:sldMk cId="2990786627" sldId="2141411464"/>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6407108686985214E-3"/>
          <c:y val="2.055261703521935E-2"/>
          <c:w val="0.98254683981280788"/>
          <c:h val="0.75198111478973695"/>
        </c:manualLayout>
      </c:layout>
      <c:barChart>
        <c:barDir val="col"/>
        <c:grouping val="clustered"/>
        <c:varyColors val="0"/>
        <c:ser>
          <c:idx val="0"/>
          <c:order val="0"/>
          <c:tx>
            <c:strRef>
              <c:f>Sheet1!$B$1</c:f>
              <c:strCache>
                <c:ptCount val="1"/>
                <c:pt idx="0">
                  <c:v>Level of patient trust</c:v>
                </c:pt>
              </c:strCache>
            </c:strRef>
          </c:tx>
          <c:spPr>
            <a:solidFill>
              <a:srgbClr val="D6D9DA"/>
            </a:solidFill>
            <a:ln w="19050">
              <a:solidFill>
                <a:schemeClr val="bg1"/>
              </a:solidFill>
              <a:miter lim="800000"/>
            </a:ln>
            <a:effectLst/>
          </c:spPr>
          <c:invertIfNegative val="0"/>
          <c:dPt>
            <c:idx val="2"/>
            <c:invertIfNegative val="0"/>
            <c:bubble3D val="0"/>
            <c:spPr>
              <a:solidFill>
                <a:srgbClr val="CE0E2D"/>
              </a:solidFill>
              <a:ln w="19050">
                <a:solidFill>
                  <a:schemeClr val="bg1"/>
                </a:solidFill>
                <a:miter lim="800000"/>
              </a:ln>
              <a:effectLst/>
            </c:spPr>
            <c:extLst>
              <c:ext xmlns:c16="http://schemas.microsoft.com/office/drawing/2014/chart" uri="{C3380CC4-5D6E-409C-BE32-E72D297353CC}">
                <c16:uniqueId val="{00000000-DA67-404D-8139-2648B0F81AEC}"/>
              </c:ext>
            </c:extLst>
          </c:dPt>
          <c:dLbls>
            <c:spPr>
              <a:noFill/>
              <a:ln>
                <a:noFill/>
              </a:ln>
              <a:effectLst/>
            </c:spPr>
            <c:txPr>
              <a:bodyPr rot="0" spcFirstLastPara="1" vertOverflow="overflow" horzOverflow="overflow" vert="horz" wrap="square" lIns="45720" tIns="0" rIns="45720" bIns="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cat>
            <c:strRef>
              <c:f>Sheet1!$A$2:$A$5</c:f>
              <c:strCache>
                <c:ptCount val="3"/>
                <c:pt idx="0">
                  <c:v>Provider working alone</c:v>
                </c:pt>
                <c:pt idx="1">
                  <c:v>Provider assisted by AI</c:v>
                </c:pt>
                <c:pt idx="2">
                  <c:v>Entirely by AI</c:v>
                </c:pt>
              </c:strCache>
            </c:strRef>
          </c:cat>
          <c:val>
            <c:numRef>
              <c:f>Sheet1!$B$2:$B$5</c:f>
              <c:numCache>
                <c:formatCode>0%</c:formatCode>
                <c:ptCount val="4"/>
                <c:pt idx="0">
                  <c:v>0.75</c:v>
                </c:pt>
                <c:pt idx="1">
                  <c:v>0.52</c:v>
                </c:pt>
                <c:pt idx="2">
                  <c:v>0.31</c:v>
                </c:pt>
              </c:numCache>
            </c:numRef>
          </c:val>
          <c:extLst>
            <c:ext xmlns:c16="http://schemas.microsoft.com/office/drawing/2014/chart" uri="{C3380CC4-5D6E-409C-BE32-E72D297353CC}">
              <c16:uniqueId val="{00000000-98CD-42A6-AE2A-93A443BB5F5D}"/>
            </c:ext>
          </c:extLst>
        </c:ser>
        <c:dLbls>
          <c:dLblPos val="outEnd"/>
          <c:showLegendKey val="0"/>
          <c:showVal val="1"/>
          <c:showCatName val="0"/>
          <c:showSerName val="0"/>
          <c:showPercent val="0"/>
          <c:showBubbleSize val="0"/>
        </c:dLbls>
        <c:gapWidth val="100"/>
        <c:axId val="553888416"/>
        <c:axId val="553889400"/>
      </c:barChart>
      <c:catAx>
        <c:axId val="55388841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1" u="none" strike="noStrike" kern="1200" baseline="0">
                <a:solidFill>
                  <a:schemeClr val="tx1"/>
                </a:solidFill>
                <a:latin typeface="+mn-lt"/>
                <a:ea typeface="+mn-ea"/>
                <a:cs typeface="+mn-cs"/>
              </a:defRPr>
            </a:pPr>
            <a:endParaRPr lang="en-US"/>
          </a:p>
        </c:txPr>
        <c:crossAx val="553889400"/>
        <c:crosses val="autoZero"/>
        <c:auto val="1"/>
        <c:lblAlgn val="ctr"/>
        <c:lblOffset val="100"/>
        <c:noMultiLvlLbl val="0"/>
      </c:catAx>
      <c:valAx>
        <c:axId val="553889400"/>
        <c:scaling>
          <c:orientation val="minMax"/>
        </c:scaling>
        <c:delete val="1"/>
        <c:axPos val="l"/>
        <c:numFmt formatCode="0%" sourceLinked="1"/>
        <c:majorTickMark val="none"/>
        <c:minorTickMark val="none"/>
        <c:tickLblPos val="nextTo"/>
        <c:crossAx val="553888416"/>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tx1"/>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62FBAE2-62E3-4BA7-B72C-E61F40A650E6}" type="datetimeFigureOut">
              <a:rPr lang="en-US" smtClean="0"/>
              <a:t>12/2/2021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A3A9F5-9ADE-4929-816F-16D8DB7BF2CB}" type="slidenum">
              <a:rPr lang="en-US" smtClean="0"/>
              <a:t>‹#›</a:t>
            </a:fld>
            <a:endParaRPr lang="en-US"/>
          </a:p>
        </p:txBody>
      </p:sp>
    </p:spTree>
    <p:extLst>
      <p:ext uri="{BB962C8B-B14F-4D97-AF65-F5344CB8AC3E}">
        <p14:creationId xmlns:p14="http://schemas.microsoft.com/office/powerpoint/2010/main" val="1649682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BD72B10A-2312-4A62-9267-C7D3A9196FC3}" type="datetimeFigureOut">
              <a:rPr lang="en-US" smtClean="0"/>
              <a:pPr/>
              <a:t>12/2/2021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0E79F9C1-6A3C-4B55-8C89-00C0FB1E22C3}" type="slidenum">
              <a:rPr lang="en-US" smtClean="0"/>
              <a:pPr/>
              <a:t>‹#›</a:t>
            </a:fld>
            <a:endParaRPr lang="en-US"/>
          </a:p>
        </p:txBody>
      </p:sp>
    </p:spTree>
    <p:extLst>
      <p:ext uri="{BB962C8B-B14F-4D97-AF65-F5344CB8AC3E}">
        <p14:creationId xmlns:p14="http://schemas.microsoft.com/office/powerpoint/2010/main" val="2721455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Artificial intelligence could revolutionize health care by helping with everything from predicting the onset of clinical conditions, to improving surgeon performance, to hastening discovery of novel treatments. But there is real concern that the increasing adoption of AI could provide unequal value that exacerbates existing disparities. This workshop examined what it will take—and who is responsible—to ensure that we equitably deliver value on AI solutions that aim to improve patient care and treatment. </a:t>
            </a:r>
          </a:p>
          <a:p>
            <a:endParaRPr lang="en-US" dirty="0"/>
          </a:p>
        </p:txBody>
      </p:sp>
      <p:sp>
        <p:nvSpPr>
          <p:cNvPr id="4" name="Slide Number Placeholder 3"/>
          <p:cNvSpPr>
            <a:spLocks noGrp="1"/>
          </p:cNvSpPr>
          <p:nvPr>
            <p:ph type="sldNum" sz="quarter" idx="5"/>
          </p:nvPr>
        </p:nvSpPr>
        <p:spPr/>
        <p:txBody>
          <a:bodyPr/>
          <a:lstStyle/>
          <a:p>
            <a:fld id="{0E79F9C1-6A3C-4B55-8C89-00C0FB1E22C3}" type="slidenum">
              <a:rPr lang="en-US" smtClean="0"/>
              <a:pPr/>
              <a:t>1</a:t>
            </a:fld>
            <a:endParaRPr lang="en-US"/>
          </a:p>
        </p:txBody>
      </p:sp>
    </p:spTree>
    <p:extLst>
      <p:ext uri="{BB962C8B-B14F-4D97-AF65-F5344CB8AC3E}">
        <p14:creationId xmlns:p14="http://schemas.microsoft.com/office/powerpoint/2010/main" val="3028800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8745" indent="-118745">
              <a:lnSpc>
                <a:spcPct val="120000"/>
              </a:lnSpc>
              <a:spcBef>
                <a:spcPts val="600"/>
              </a:spcBef>
              <a:buClr>
                <a:schemeClr val="accent6"/>
              </a:buClr>
              <a:buFont typeface="Arial" panose="020B0604020202020204" pitchFamily="34" charset="0"/>
              <a:buChar char="•"/>
            </a:pPr>
            <a:r>
              <a:rPr lang="en-US" sz="1200" dirty="0">
                <a:cs typeface="Arial" panose="020B0604020202020204"/>
              </a:rPr>
              <a:t>There are many health care-related tasks that AI can transform in the future, such as the primary care journey depicted on this slide, improving the way manufacturers develop products, helping health plans manage members, or assisting researchers in drawing insights from troves of data.</a:t>
            </a:r>
          </a:p>
          <a:p>
            <a:pPr marL="118745" indent="-118745">
              <a:lnSpc>
                <a:spcPct val="120000"/>
              </a:lnSpc>
              <a:spcBef>
                <a:spcPts val="600"/>
              </a:spcBef>
              <a:buClr>
                <a:schemeClr val="accent6"/>
              </a:buClr>
              <a:buFont typeface="Arial" panose="020B0604020202020204" pitchFamily="34" charset="0"/>
              <a:buChar char="•"/>
            </a:pPr>
            <a:r>
              <a:rPr lang="en-US" sz="1200" dirty="0"/>
              <a:t>Algorithms that do some of the tasks on the bottom of this slide exist today, but what makes using AI effectively so hard in health care is that we’re not just applying it to administrative or operational tasks like we do in other industries—we also must apply it to clinical tasks that impact patients’ health and lives.</a:t>
            </a:r>
          </a:p>
          <a:p>
            <a:pPr marL="118745" indent="-118745">
              <a:lnSpc>
                <a:spcPct val="120000"/>
              </a:lnSpc>
              <a:spcBef>
                <a:spcPts val="600"/>
              </a:spcBef>
              <a:buClr>
                <a:schemeClr val="accent6"/>
              </a:buClr>
              <a:buFont typeface="Arial" panose="020B0604020202020204" pitchFamily="34" charset="0"/>
              <a:buChar char="•"/>
            </a:pPr>
            <a:r>
              <a:rPr lang="en-US" sz="1200" dirty="0">
                <a:cs typeface="Arial" panose="020B0604020202020204"/>
              </a:rPr>
              <a:t>The next frontier for this technology is determining how we realize value from these clinical applications of AI.</a:t>
            </a:r>
          </a:p>
        </p:txBody>
      </p:sp>
      <p:sp>
        <p:nvSpPr>
          <p:cNvPr id="4" name="Slide Number Placeholder 3"/>
          <p:cNvSpPr>
            <a:spLocks noGrp="1"/>
          </p:cNvSpPr>
          <p:nvPr>
            <p:ph type="sldNum" sz="quarter" idx="5"/>
          </p:nvPr>
        </p:nvSpPr>
        <p:spPr/>
        <p:txBody>
          <a:bodyPr/>
          <a:lstStyle/>
          <a:p>
            <a:fld id="{0E79F9C1-6A3C-4B55-8C89-00C0FB1E22C3}" type="slidenum">
              <a:rPr lang="en-US" smtClean="0"/>
              <a:pPr/>
              <a:t>2</a:t>
            </a:fld>
            <a:endParaRPr lang="en-US"/>
          </a:p>
        </p:txBody>
      </p:sp>
    </p:spTree>
    <p:extLst>
      <p:ext uri="{BB962C8B-B14F-4D97-AF65-F5344CB8AC3E}">
        <p14:creationId xmlns:p14="http://schemas.microsoft.com/office/powerpoint/2010/main" val="3751082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8872" indent="-118872">
              <a:lnSpc>
                <a:spcPct val="120000"/>
              </a:lnSpc>
              <a:spcBef>
                <a:spcPts val="600"/>
              </a:spcBef>
              <a:buClr>
                <a:schemeClr val="accent6"/>
              </a:buClr>
              <a:buFont typeface="Arial" panose="020B0604020202020204" pitchFamily="34" charset="0"/>
              <a:buChar char="•"/>
            </a:pPr>
            <a:r>
              <a:rPr lang="en-US" sz="1200" dirty="0"/>
              <a:t>Many AI algorithms aim to improve care, or find an optimal approach to care, for the “average” patient. By doing so, they aim to improve health for large segments of the population. But many individuals fall outside the algorithm’s definition of “average”. This highlights a key tension of AI – is it just valuable for populations, or can it be valuable for individuals as well?</a:t>
            </a:r>
          </a:p>
          <a:p>
            <a:pPr marL="118872" indent="-118872">
              <a:lnSpc>
                <a:spcPct val="120000"/>
              </a:lnSpc>
              <a:spcBef>
                <a:spcPts val="600"/>
              </a:spcBef>
              <a:buClr>
                <a:schemeClr val="accent6"/>
              </a:buClr>
              <a:buFont typeface="Arial" panose="020B0604020202020204" pitchFamily="34" charset="0"/>
              <a:buChar char="•"/>
            </a:pPr>
            <a:r>
              <a:rPr lang="en-US" sz="1200" dirty="0"/>
              <a:t>For example, an organization may implement an AI algorithm that identifies patients likely to benefit from and enroll in a care management program. This technology might be helpful for some population health departments. But the algorithm favors individuals who it thinks will answer outreach calls, omitting certain individuals from these types of care management programs—sometimes the individuals who would benefit the most.</a:t>
            </a:r>
          </a:p>
          <a:p>
            <a:pPr marL="118872" indent="-118872">
              <a:lnSpc>
                <a:spcPct val="120000"/>
              </a:lnSpc>
              <a:spcBef>
                <a:spcPts val="600"/>
              </a:spcBef>
              <a:buClr>
                <a:schemeClr val="accent6"/>
              </a:buClr>
              <a:buFont typeface="Arial" panose="020B0604020202020204" pitchFamily="34" charset="0"/>
              <a:buChar char="•"/>
            </a:pPr>
            <a:r>
              <a:rPr lang="en-US" sz="1200" dirty="0"/>
              <a:t>In addition, this kind of algorithm can help providers allocate resources toward populations it identifies as needing support, but it does not necessarily measure if the program itself improves patient outcomes.</a:t>
            </a:r>
          </a:p>
          <a:p>
            <a:pPr marL="118872" indent="-118872">
              <a:lnSpc>
                <a:spcPct val="120000"/>
              </a:lnSpc>
              <a:spcBef>
                <a:spcPts val="600"/>
              </a:spcBef>
              <a:buClr>
                <a:schemeClr val="accent6"/>
              </a:buClr>
              <a:buFont typeface="Arial" panose="020B0604020202020204" pitchFamily="34" charset="0"/>
              <a:buChar char="•"/>
            </a:pPr>
            <a:r>
              <a:rPr lang="en-US" sz="1200" i="1" dirty="0"/>
              <a:t>Elephant-in-the-room:</a:t>
            </a:r>
            <a:r>
              <a:rPr lang="en-US" sz="1200" dirty="0"/>
              <a:t> Bias is not baked into AI; it’s baked into society. But we can’t correct for bias until we know where it comes into play in practice.</a:t>
            </a:r>
          </a:p>
          <a:p>
            <a:pPr marL="118872" indent="-118872">
              <a:lnSpc>
                <a:spcPct val="120000"/>
              </a:lnSpc>
              <a:spcBef>
                <a:spcPts val="600"/>
              </a:spcBef>
              <a:buClr>
                <a:schemeClr val="accent6"/>
              </a:buClr>
              <a:buFont typeface="Arial" panose="020B0604020202020204" pitchFamily="34" charset="0"/>
              <a:buChar char="•"/>
            </a:pPr>
            <a:r>
              <a:rPr lang="en-US" sz="1200" i="1" dirty="0"/>
              <a:t>Lightbulb</a:t>
            </a:r>
            <a:r>
              <a:rPr lang="en-US" sz="1200" dirty="0">
                <a:cs typeface="Arial" panose="020B0604020202020204"/>
              </a:rPr>
              <a:t>: Who builds the AI is incredibly important. Organizations that understand the patient, payer, and treatment are well positioned to build the right algorithms.</a:t>
            </a:r>
            <a:endParaRPr lang="en-US" sz="1200" dirty="0"/>
          </a:p>
          <a:p>
            <a:pPr marL="118872" indent="-118872">
              <a:lnSpc>
                <a:spcPct val="120000"/>
              </a:lnSpc>
              <a:spcBef>
                <a:spcPts val="600"/>
              </a:spcBef>
              <a:buClr>
                <a:schemeClr val="accent6"/>
              </a:buClr>
              <a:buFont typeface="Arial" panose="020B0604020202020204" pitchFamily="34" charset="0"/>
              <a:buChar char="•"/>
            </a:pPr>
            <a:endParaRPr lang="en-US" sz="1200" dirty="0"/>
          </a:p>
        </p:txBody>
      </p:sp>
      <p:sp>
        <p:nvSpPr>
          <p:cNvPr id="4" name="Slide Number Placeholder 3"/>
          <p:cNvSpPr>
            <a:spLocks noGrp="1"/>
          </p:cNvSpPr>
          <p:nvPr>
            <p:ph type="sldNum" sz="quarter" idx="5"/>
          </p:nvPr>
        </p:nvSpPr>
        <p:spPr/>
        <p:txBody>
          <a:bodyPr/>
          <a:lstStyle/>
          <a:p>
            <a:fld id="{0E79F9C1-6A3C-4B55-8C89-00C0FB1E22C3}" type="slidenum">
              <a:rPr lang="en-US" smtClean="0"/>
              <a:pPr/>
              <a:t>3</a:t>
            </a:fld>
            <a:endParaRPr lang="en-US"/>
          </a:p>
        </p:txBody>
      </p:sp>
    </p:spTree>
    <p:extLst>
      <p:ext uri="{BB962C8B-B14F-4D97-AF65-F5344CB8AC3E}">
        <p14:creationId xmlns:p14="http://schemas.microsoft.com/office/powerpoint/2010/main" val="884024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8872" indent="-118872">
              <a:lnSpc>
                <a:spcPct val="120000"/>
              </a:lnSpc>
              <a:spcBef>
                <a:spcPts val="600"/>
              </a:spcBef>
              <a:buClr>
                <a:schemeClr val="accent6"/>
              </a:buClr>
              <a:buFont typeface="Arial" panose="020B0604020202020204" pitchFamily="34" charset="0"/>
              <a:buChar char="•"/>
            </a:pPr>
            <a:r>
              <a:rPr lang="en-US" sz="1200" dirty="0"/>
              <a:t>Even if our industry can realize population and patient-level value from AI, deploying it reveals another tension – the role of the human vs. the machine in clinical decision-making.</a:t>
            </a:r>
          </a:p>
          <a:p>
            <a:pPr marL="118872" indent="-118872">
              <a:lnSpc>
                <a:spcPct val="120000"/>
              </a:lnSpc>
              <a:spcBef>
                <a:spcPts val="600"/>
              </a:spcBef>
              <a:buClr>
                <a:schemeClr val="accent6"/>
              </a:buClr>
              <a:buFont typeface="Arial" panose="020B0604020202020204" pitchFamily="34" charset="0"/>
              <a:buChar char="•"/>
            </a:pPr>
            <a:r>
              <a:rPr lang="en-US" sz="1200" dirty="0"/>
              <a:t>It may be tempting to turn care decisions over to AI algorithms that are designed to make the right choices, but we then risk losing clinician adaptability, expertise, and empathy.</a:t>
            </a:r>
          </a:p>
          <a:p>
            <a:pPr marL="118872" indent="-118872">
              <a:lnSpc>
                <a:spcPct val="120000"/>
              </a:lnSpc>
              <a:spcBef>
                <a:spcPts val="600"/>
              </a:spcBef>
              <a:buClr>
                <a:schemeClr val="accent6"/>
              </a:buClr>
              <a:buFont typeface="Arial" panose="020B0604020202020204" pitchFamily="34" charset="0"/>
              <a:buChar char="•"/>
            </a:pPr>
            <a:r>
              <a:rPr lang="en-US" sz="1200" dirty="0"/>
              <a:t>Imagine a future where the clinical workforce becomes so dependent on technology that they lose their core medical competencies. Considering the rapid advancements of AI in reading imaging scans, will radiologists of the future be able to perform this task without the aid of a computer? What happens if these AI systems get knocked offline due to a hacking incident or other unforeseen event?</a:t>
            </a:r>
          </a:p>
          <a:p>
            <a:pPr marL="118872" indent="-118872">
              <a:lnSpc>
                <a:spcPct val="120000"/>
              </a:lnSpc>
              <a:spcBef>
                <a:spcPts val="600"/>
              </a:spcBef>
              <a:buClr>
                <a:schemeClr val="accent6"/>
              </a:buClr>
              <a:buFont typeface="Arial" panose="020B0604020202020204" pitchFamily="34" charset="0"/>
              <a:buChar char="•"/>
            </a:pPr>
            <a:r>
              <a:rPr lang="en-US" sz="1200" dirty="0"/>
              <a:t>There needs to be a balance between the tasks and roles human clinicians retain, and those that we hand over to the machine.</a:t>
            </a:r>
          </a:p>
          <a:p>
            <a:pPr marL="171450" indent="-171450">
              <a:buFont typeface="Arial" panose="020B0604020202020204" pitchFamily="34" charset="0"/>
              <a:buChar char="•"/>
            </a:pPr>
            <a:endParaRPr lang="en-US" sz="1200" b="0" i="0" u="none" strike="noStrike" baseline="0" dirty="0">
              <a:solidFill>
                <a:srgbClr val="000000"/>
              </a:solidFill>
              <a:latin typeface="Cambria" panose="02040503050406030204" pitchFamily="18" charset="0"/>
            </a:endParaRPr>
          </a:p>
        </p:txBody>
      </p:sp>
      <p:sp>
        <p:nvSpPr>
          <p:cNvPr id="4" name="Slide Number Placeholder 3"/>
          <p:cNvSpPr>
            <a:spLocks noGrp="1"/>
          </p:cNvSpPr>
          <p:nvPr>
            <p:ph type="sldNum" sz="quarter" idx="5"/>
          </p:nvPr>
        </p:nvSpPr>
        <p:spPr/>
        <p:txBody>
          <a:bodyPr/>
          <a:lstStyle/>
          <a:p>
            <a:fld id="{0E79F9C1-6A3C-4B55-8C89-00C0FB1E22C3}" type="slidenum">
              <a:rPr lang="en-US" smtClean="0"/>
              <a:pPr/>
              <a:t>4</a:t>
            </a:fld>
            <a:endParaRPr lang="en-US"/>
          </a:p>
        </p:txBody>
      </p:sp>
    </p:spTree>
    <p:extLst>
      <p:ext uri="{BB962C8B-B14F-4D97-AF65-F5344CB8AC3E}">
        <p14:creationId xmlns:p14="http://schemas.microsoft.com/office/powerpoint/2010/main" val="3079139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8745" indent="-118745">
              <a:lnSpc>
                <a:spcPct val="120000"/>
              </a:lnSpc>
              <a:spcBef>
                <a:spcPts val="600"/>
              </a:spcBef>
              <a:buClr>
                <a:schemeClr val="accent6"/>
              </a:buClr>
              <a:buFont typeface="Arial" panose="020B0604020202020204" pitchFamily="34" charset="0"/>
              <a:buChar char="•"/>
            </a:pPr>
            <a:r>
              <a:rPr lang="en-US" sz="1200" dirty="0"/>
              <a:t>Finding a balance between humans' and AI’s role in clinical care that is comfortable to clinicians does not guarantee the comfort and trust of patients. </a:t>
            </a:r>
            <a:endParaRPr lang="en-US" dirty="0"/>
          </a:p>
          <a:p>
            <a:pPr marL="118745" indent="-118745">
              <a:lnSpc>
                <a:spcPct val="120000"/>
              </a:lnSpc>
              <a:spcBef>
                <a:spcPts val="600"/>
              </a:spcBef>
              <a:buClr>
                <a:schemeClr val="accent6"/>
              </a:buClr>
              <a:buFont typeface="Arial" panose="020B0604020202020204" pitchFamily="34" charset="0"/>
              <a:buChar char="•"/>
            </a:pPr>
            <a:r>
              <a:rPr lang="en-US" sz="1200" dirty="0"/>
              <a:t>In an Accenture survey of US adults, only 31% of respondents said they’d trust a diagnosis or treatment decision made entirely by AI, with many respondents strongly distrusting those decisions.</a:t>
            </a:r>
            <a:endParaRPr lang="en-US" sz="1200" dirty="0">
              <a:cs typeface="Arial"/>
            </a:endParaRPr>
          </a:p>
          <a:p>
            <a:pPr marL="118745" indent="-118745">
              <a:lnSpc>
                <a:spcPct val="120000"/>
              </a:lnSpc>
              <a:spcBef>
                <a:spcPts val="600"/>
              </a:spcBef>
              <a:buClr>
                <a:schemeClr val="accent6"/>
              </a:buClr>
              <a:buFont typeface="Arial" panose="020B0604020202020204" pitchFamily="34" charset="0"/>
              <a:buChar char="•"/>
            </a:pPr>
            <a:r>
              <a:rPr lang="en-US" sz="1200" dirty="0"/>
              <a:t>Clearly, stakeholders across the industry still have a cultural threshold they need to overcome to gain patients’ trust in using AI in patient care and treatment.</a:t>
            </a:r>
            <a:endParaRPr lang="en-US" sz="1200" dirty="0">
              <a:cs typeface="Arial"/>
            </a:endParaRPr>
          </a:p>
          <a:p>
            <a:pPr marL="118745" indent="-118745">
              <a:lnSpc>
                <a:spcPct val="120000"/>
              </a:lnSpc>
              <a:spcBef>
                <a:spcPts val="600"/>
              </a:spcBef>
              <a:buClr>
                <a:schemeClr val="accent6"/>
              </a:buClr>
              <a:buFont typeface="Arial" panose="020B0604020202020204" pitchFamily="34" charset="0"/>
              <a:buChar char="•"/>
            </a:pPr>
            <a:r>
              <a:rPr lang="en-US" sz="1200" i="1" dirty="0"/>
              <a:t>Elephant-in-the-room: </a:t>
            </a:r>
            <a:r>
              <a:rPr lang="en-US" sz="1200" dirty="0"/>
              <a:t>If we’re building an algorithm based on patient derived data, our data better be good. But the first challenge to getting good data we need to tackle is ensuring patients disclose all aspects of their symptoms and conditions.</a:t>
            </a:r>
            <a:endParaRPr lang="en-US" sz="1200" dirty="0">
              <a:cs typeface="Arial"/>
            </a:endParaRPr>
          </a:p>
          <a:p>
            <a:endParaRPr lang="en-US" dirty="0"/>
          </a:p>
        </p:txBody>
      </p:sp>
      <p:sp>
        <p:nvSpPr>
          <p:cNvPr id="4" name="Slide Number Placeholder 3"/>
          <p:cNvSpPr>
            <a:spLocks noGrp="1"/>
          </p:cNvSpPr>
          <p:nvPr>
            <p:ph type="sldNum" sz="quarter" idx="5"/>
          </p:nvPr>
        </p:nvSpPr>
        <p:spPr/>
        <p:txBody>
          <a:bodyPr/>
          <a:lstStyle/>
          <a:p>
            <a:fld id="{0E79F9C1-6A3C-4B55-8C89-00C0FB1E22C3}" type="slidenum">
              <a:rPr lang="en-US" smtClean="0"/>
              <a:pPr/>
              <a:t>5</a:t>
            </a:fld>
            <a:endParaRPr lang="en-US"/>
          </a:p>
        </p:txBody>
      </p:sp>
    </p:spTree>
    <p:extLst>
      <p:ext uri="{BB962C8B-B14F-4D97-AF65-F5344CB8AC3E}">
        <p14:creationId xmlns:p14="http://schemas.microsoft.com/office/powerpoint/2010/main" val="3390676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8872" indent="-118872">
              <a:lnSpc>
                <a:spcPct val="120000"/>
              </a:lnSpc>
              <a:spcBef>
                <a:spcPts val="600"/>
              </a:spcBef>
              <a:buClr>
                <a:schemeClr val="accent6"/>
              </a:buClr>
              <a:buFont typeface="Arial" panose="020B0604020202020204" pitchFamily="34" charset="0"/>
              <a:buChar char="•"/>
            </a:pPr>
            <a:r>
              <a:rPr lang="en-US" sz="1200" dirty="0"/>
              <a:t>Eventually, the health care industry will overcome barriers to AI adoption and successfully navigate lingering tensions to deliver value for the entire ecosystem. But even in a world where everything works as intended, there are still ripple effects that stakeholders will need to address.</a:t>
            </a:r>
          </a:p>
          <a:p>
            <a:pPr marL="118872" indent="-118872">
              <a:lnSpc>
                <a:spcPct val="120000"/>
              </a:lnSpc>
              <a:spcBef>
                <a:spcPts val="600"/>
              </a:spcBef>
              <a:buClr>
                <a:schemeClr val="accent6"/>
              </a:buClr>
              <a:buFont typeface="Arial" panose="020B0604020202020204" pitchFamily="34" charset="0"/>
              <a:buChar char="•"/>
            </a:pPr>
            <a:r>
              <a:rPr lang="en-US" sz="1200" dirty="0"/>
              <a:t>For example, imagine a world where providers commonly and successfully use precision diagnostics and treatment.</a:t>
            </a:r>
          </a:p>
          <a:p>
            <a:pPr marL="118872" indent="-118872">
              <a:lnSpc>
                <a:spcPct val="120000"/>
              </a:lnSpc>
              <a:spcBef>
                <a:spcPts val="600"/>
              </a:spcBef>
              <a:buClr>
                <a:schemeClr val="accent6"/>
              </a:buClr>
              <a:buFont typeface="Arial" panose="020B0604020202020204" pitchFamily="34" charset="0"/>
              <a:buChar char="•"/>
            </a:pPr>
            <a:r>
              <a:rPr lang="en-US" sz="1200" dirty="0"/>
              <a:t>Might we find ourselves in a world of haves and have-nots? Where hospitals with limited financial resources to invest in AI see significantly worse outcomes than those that do have the resources? Might AI inadvertently become a requirement for high-quality care?</a:t>
            </a:r>
          </a:p>
          <a:p>
            <a:pPr marL="118872" indent="-118872">
              <a:lnSpc>
                <a:spcPct val="120000"/>
              </a:lnSpc>
              <a:spcBef>
                <a:spcPts val="600"/>
              </a:spcBef>
              <a:buClr>
                <a:schemeClr val="accent6"/>
              </a:buClr>
              <a:buFont typeface="Arial" panose="020B0604020202020204" pitchFamily="34" charset="0"/>
              <a:buChar char="•"/>
            </a:pPr>
            <a:r>
              <a:rPr lang="en-US" sz="1200" dirty="0"/>
              <a:t>For payers, there’s certainly savings to be had from getting the patient on the right drug or therapy the first time. But if AI algorithms can diagnose certain diseases early, patients will require care for longer periods of time, potentially eating into those savings.</a:t>
            </a:r>
          </a:p>
          <a:p>
            <a:pPr marL="118872" indent="-118872">
              <a:lnSpc>
                <a:spcPct val="120000"/>
              </a:lnSpc>
              <a:spcBef>
                <a:spcPts val="600"/>
              </a:spcBef>
              <a:buClr>
                <a:schemeClr val="accent6"/>
              </a:buClr>
              <a:buFont typeface="Arial" panose="020B0604020202020204" pitchFamily="34" charset="0"/>
              <a:buChar char="•"/>
            </a:pPr>
            <a:r>
              <a:rPr lang="en-US" sz="1200" dirty="0"/>
              <a:t>And for life sciences, will drug makers be running costly clinical trials on smaller and smaller sub-sets of the population?</a:t>
            </a:r>
          </a:p>
          <a:p>
            <a:pPr marL="118872" indent="-118872">
              <a:lnSpc>
                <a:spcPct val="120000"/>
              </a:lnSpc>
              <a:spcBef>
                <a:spcPts val="600"/>
              </a:spcBef>
              <a:buClr>
                <a:schemeClr val="accent6"/>
              </a:buClr>
              <a:buFont typeface="Arial" panose="020B0604020202020204" pitchFamily="34" charset="0"/>
              <a:buChar char="•"/>
            </a:pPr>
            <a:r>
              <a:rPr lang="en-US" sz="1200" dirty="0"/>
              <a:t>The possibility of these ripple effects should incentivize all stakeholders to critically consider their role, and their goals for using AI to support their role, in patient care and treatment.</a:t>
            </a:r>
          </a:p>
        </p:txBody>
      </p:sp>
      <p:sp>
        <p:nvSpPr>
          <p:cNvPr id="4" name="Slide Number Placeholder 3"/>
          <p:cNvSpPr>
            <a:spLocks noGrp="1"/>
          </p:cNvSpPr>
          <p:nvPr>
            <p:ph type="sldNum" sz="quarter" idx="5"/>
          </p:nvPr>
        </p:nvSpPr>
        <p:spPr/>
        <p:txBody>
          <a:bodyPr/>
          <a:lstStyle/>
          <a:p>
            <a:fld id="{0E79F9C1-6A3C-4B55-8C89-00C0FB1E22C3}" type="slidenum">
              <a:rPr lang="en-US" smtClean="0"/>
              <a:pPr/>
              <a:t>6</a:t>
            </a:fld>
            <a:endParaRPr lang="en-US"/>
          </a:p>
        </p:txBody>
      </p:sp>
    </p:spTree>
    <p:extLst>
      <p:ext uri="{BB962C8B-B14F-4D97-AF65-F5344CB8AC3E}">
        <p14:creationId xmlns:p14="http://schemas.microsoft.com/office/powerpoint/2010/main" val="38779549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hyperlink" Target="http://www.advisory.com/"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sp>
        <p:nvSpPr>
          <p:cNvPr id="14" name="Rectangle 13"/>
          <p:cNvSpPr/>
          <p:nvPr userDrawn="1"/>
        </p:nvSpPr>
        <p:spPr bwMode="gray">
          <a:xfrm>
            <a:off x="0" y="634575"/>
            <a:ext cx="4556043" cy="6223427"/>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t" anchorCtr="0" forceAA="0" compatLnSpc="1">
            <a:prstTxWarp prst="textNoShape">
              <a:avLst/>
            </a:prstTxWarp>
            <a:noAutofit/>
          </a:bodyPr>
          <a:lstStyle/>
          <a:p>
            <a:pPr algn="ctr">
              <a:spcBef>
                <a:spcPts val="714"/>
              </a:spcBef>
            </a:pPr>
            <a:endParaRPr lang="en-US" sz="1429">
              <a:solidFill>
                <a:schemeClr val="bg1"/>
              </a:solidFill>
            </a:endParaRPr>
          </a:p>
        </p:txBody>
      </p:sp>
      <p:sp>
        <p:nvSpPr>
          <p:cNvPr id="15" name="TextBox 14"/>
          <p:cNvSpPr txBox="1"/>
          <p:nvPr userDrawn="1"/>
        </p:nvSpPr>
        <p:spPr bwMode="gray">
          <a:xfrm>
            <a:off x="921382" y="2197121"/>
            <a:ext cx="2955859" cy="989823"/>
          </a:xfrm>
          <a:prstGeom prst="rect">
            <a:avLst/>
          </a:prstGeom>
          <a:noFill/>
        </p:spPr>
        <p:txBody>
          <a:bodyPr wrap="square" lIns="0" tIns="0" rIns="0" bIns="0" rtlCol="0">
            <a:spAutoFit/>
          </a:bodyPr>
          <a:lstStyle/>
          <a:p>
            <a:pPr algn="l">
              <a:spcBef>
                <a:spcPts val="714"/>
              </a:spcBef>
            </a:pPr>
            <a:r>
              <a:rPr lang="en-US" sz="3573" b="1">
                <a:solidFill>
                  <a:schemeClr val="bg1"/>
                </a:solidFill>
              </a:rPr>
              <a:t>16:9</a:t>
            </a:r>
            <a:br>
              <a:rPr lang="en-US" sz="3573" b="1">
                <a:solidFill>
                  <a:schemeClr val="bg1"/>
                </a:solidFill>
              </a:rPr>
            </a:br>
            <a:r>
              <a:rPr lang="en-US" sz="2859" b="0">
                <a:solidFill>
                  <a:schemeClr val="bg1"/>
                </a:solidFill>
              </a:rPr>
              <a:t>projection</a:t>
            </a:r>
          </a:p>
        </p:txBody>
      </p:sp>
      <p:cxnSp>
        <p:nvCxnSpPr>
          <p:cNvPr id="16" name="Straight Connector 15"/>
          <p:cNvCxnSpPr/>
          <p:nvPr userDrawn="1"/>
        </p:nvCxnSpPr>
        <p:spPr bwMode="white">
          <a:xfrm>
            <a:off x="931897" y="3437853"/>
            <a:ext cx="3147351"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bwMode="gray">
          <a:xfrm>
            <a:off x="931897" y="3549730"/>
            <a:ext cx="3147351" cy="241733"/>
          </a:xfrm>
          <a:prstGeom prst="rect">
            <a:avLst/>
          </a:prstGeom>
          <a:noFill/>
        </p:spPr>
        <p:txBody>
          <a:bodyPr wrap="square" lIns="0" tIns="0" rIns="0" bIns="0" rtlCol="0">
            <a:spAutoFit/>
          </a:bodyPr>
          <a:lstStyle/>
          <a:p>
            <a:pPr>
              <a:spcBef>
                <a:spcPts val="714"/>
              </a:spcBef>
            </a:pPr>
            <a:r>
              <a:rPr lang="pt-BR" sz="1571">
                <a:solidFill>
                  <a:schemeClr val="bg1"/>
                </a:solidFill>
              </a:rPr>
              <a:t>All projected presentations:</a:t>
            </a:r>
          </a:p>
        </p:txBody>
      </p:sp>
      <p:sp>
        <p:nvSpPr>
          <p:cNvPr id="18" name="TextBox 17"/>
          <p:cNvSpPr txBox="1"/>
          <p:nvPr userDrawn="1"/>
        </p:nvSpPr>
        <p:spPr bwMode="gray">
          <a:xfrm>
            <a:off x="1195101" y="3984318"/>
            <a:ext cx="1921913" cy="1149033"/>
          </a:xfrm>
          <a:prstGeom prst="rect">
            <a:avLst/>
          </a:prstGeom>
          <a:noFill/>
        </p:spPr>
        <p:txBody>
          <a:bodyPr wrap="square" lIns="0" tIns="0" rIns="0" bIns="0" rtlCol="0">
            <a:spAutoFit/>
          </a:bodyPr>
          <a:lstStyle/>
          <a:p>
            <a:pPr marL="161086" indent="-161086">
              <a:spcBef>
                <a:spcPts val="714"/>
              </a:spcBef>
              <a:buFont typeface="Arial" panose="020B0604020202020204" pitchFamily="34" charset="0"/>
              <a:buChar char="•"/>
            </a:pPr>
            <a:r>
              <a:rPr lang="en-US" sz="1429">
                <a:solidFill>
                  <a:schemeClr val="bg1"/>
                </a:solidFill>
              </a:rPr>
              <a:t>National meetings</a:t>
            </a:r>
          </a:p>
          <a:p>
            <a:pPr marL="161086" indent="-161086">
              <a:spcBef>
                <a:spcPts val="714"/>
              </a:spcBef>
              <a:buFont typeface="Arial" panose="020B0604020202020204" pitchFamily="34" charset="0"/>
              <a:buChar char="•"/>
            </a:pPr>
            <a:r>
              <a:rPr lang="en-US" sz="1429">
                <a:solidFill>
                  <a:schemeClr val="bg1"/>
                </a:solidFill>
              </a:rPr>
              <a:t>Webinars</a:t>
            </a:r>
          </a:p>
          <a:p>
            <a:pPr marL="161086" indent="-161086">
              <a:spcBef>
                <a:spcPts val="714"/>
              </a:spcBef>
              <a:buFont typeface="Arial" panose="020B0604020202020204" pitchFamily="34" charset="0"/>
              <a:buChar char="•"/>
            </a:pPr>
            <a:r>
              <a:rPr lang="en-US" sz="1429" err="1">
                <a:solidFill>
                  <a:schemeClr val="bg1"/>
                </a:solidFill>
              </a:rPr>
              <a:t>Onsites</a:t>
            </a:r>
            <a:endParaRPr lang="en-US" sz="1429">
              <a:solidFill>
                <a:schemeClr val="bg1"/>
              </a:solidFill>
            </a:endParaRPr>
          </a:p>
          <a:p>
            <a:pPr marL="161086" indent="-161086">
              <a:spcBef>
                <a:spcPts val="714"/>
              </a:spcBef>
              <a:buFont typeface="Arial" panose="020B0604020202020204" pitchFamily="34" charset="0"/>
              <a:buChar char="•"/>
            </a:pPr>
            <a:r>
              <a:rPr lang="en-US" sz="1429">
                <a:solidFill>
                  <a:schemeClr val="bg1"/>
                </a:solidFill>
              </a:rPr>
              <a:t>Conferences</a:t>
            </a:r>
          </a:p>
        </p:txBody>
      </p:sp>
      <p:sp>
        <p:nvSpPr>
          <p:cNvPr id="19" name="Rectangle 18"/>
          <p:cNvSpPr/>
          <p:nvPr userDrawn="1"/>
        </p:nvSpPr>
        <p:spPr bwMode="gray">
          <a:xfrm>
            <a:off x="0" y="876161"/>
            <a:ext cx="3877240" cy="1071016"/>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t" anchorCtr="0" forceAA="0" compatLnSpc="1">
            <a:prstTxWarp prst="textNoShape">
              <a:avLst/>
            </a:prstTxWarp>
            <a:noAutofit/>
          </a:bodyPr>
          <a:lstStyle/>
          <a:p>
            <a:pPr algn="ctr">
              <a:spcBef>
                <a:spcPts val="714"/>
              </a:spcBef>
            </a:pPr>
            <a:endParaRPr lang="en-US" sz="1429">
              <a:solidFill>
                <a:schemeClr val="bg1"/>
              </a:solidFill>
            </a:endParaRPr>
          </a:p>
        </p:txBody>
      </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753692" y="965235"/>
            <a:ext cx="2363319" cy="901227"/>
          </a:xfrm>
          <a:prstGeom prst="rect">
            <a:avLst/>
          </a:prstGeom>
        </p:spPr>
      </p:pic>
      <p:sp>
        <p:nvSpPr>
          <p:cNvPr id="23" name="Rectangle 22"/>
          <p:cNvSpPr/>
          <p:nvPr userDrawn="1"/>
        </p:nvSpPr>
        <p:spPr bwMode="gray">
          <a:xfrm>
            <a:off x="-1" y="0"/>
            <a:ext cx="12192000" cy="574266"/>
          </a:xfrm>
          <a:prstGeom prst="rect">
            <a:avLst/>
          </a:prstGeom>
          <a:solidFill>
            <a:srgbClr val="00AEA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ctr" anchorCtr="0" forceAA="0" compatLnSpc="1">
            <a:prstTxWarp prst="textNoShape">
              <a:avLst/>
            </a:prstTxWarp>
            <a:noAutofit/>
          </a:bodyPr>
          <a:lstStyle/>
          <a:p>
            <a:pPr algn="l">
              <a:spcBef>
                <a:spcPts val="714"/>
              </a:spcBef>
            </a:pPr>
            <a:r>
              <a:rPr lang="en-US" sz="1714" b="1">
                <a:solidFill>
                  <a:schemeClr val="bg1"/>
                </a:solidFill>
              </a:rPr>
              <a:t>DELETE SLIDE AFTER READING | 2020</a:t>
            </a:r>
            <a:r>
              <a:rPr lang="en-US" sz="1714" b="1" baseline="0">
                <a:solidFill>
                  <a:schemeClr val="bg1"/>
                </a:solidFill>
              </a:rPr>
              <a:t> template edition</a:t>
            </a:r>
            <a:endParaRPr lang="en-US" sz="1714" b="1">
              <a:solidFill>
                <a:schemeClr val="bg1"/>
              </a:solidFill>
            </a:endParaRPr>
          </a:p>
        </p:txBody>
      </p:sp>
      <p:pic>
        <p:nvPicPr>
          <p:cNvPr id="13" name="Picture 12" descr="Graphical user interface, website&#10;&#10;Description automatically generated">
            <a:extLst>
              <a:ext uri="{FF2B5EF4-FFF2-40B4-BE49-F238E27FC236}">
                <a16:creationId xmlns:a16="http://schemas.microsoft.com/office/drawing/2014/main" id="{8850B7B2-27DB-40B6-9A54-AEE7AB4A83C2}"/>
              </a:ext>
            </a:extLst>
          </p:cNvPr>
          <p:cNvPicPr>
            <a:picLocks noChangeAspect="1"/>
          </p:cNvPicPr>
          <p:nvPr userDrawn="1"/>
        </p:nvPicPr>
        <p:blipFill>
          <a:blip r:embed="rId3"/>
          <a:stretch>
            <a:fillRect/>
          </a:stretch>
        </p:blipFill>
        <p:spPr>
          <a:xfrm>
            <a:off x="5109299" y="873901"/>
            <a:ext cx="6469926" cy="3636262"/>
          </a:xfrm>
          <a:prstGeom prst="rect">
            <a:avLst/>
          </a:prstGeom>
        </p:spPr>
      </p:pic>
      <p:sp>
        <p:nvSpPr>
          <p:cNvPr id="32" name="Rectangle 31">
            <a:extLst>
              <a:ext uri="{FF2B5EF4-FFF2-40B4-BE49-F238E27FC236}">
                <a16:creationId xmlns:a16="http://schemas.microsoft.com/office/drawing/2014/main" id="{DE6C2B85-E83D-4E0F-A467-31F0532908C4}"/>
              </a:ext>
            </a:extLst>
          </p:cNvPr>
          <p:cNvSpPr/>
          <p:nvPr userDrawn="1"/>
        </p:nvSpPr>
        <p:spPr bwMode="gray">
          <a:xfrm>
            <a:off x="5109299" y="4713205"/>
            <a:ext cx="6037217" cy="1890403"/>
          </a:xfrm>
          <a:prstGeom prst="rect">
            <a:avLst/>
          </a:prstGeom>
          <a:solidFill>
            <a:srgbClr val="00A253"/>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err="1">
              <a:solidFill>
                <a:schemeClr val="bg1"/>
              </a:solidFill>
            </a:endParaRPr>
          </a:p>
        </p:txBody>
      </p:sp>
      <p:sp>
        <p:nvSpPr>
          <p:cNvPr id="33" name="Rectangle 32">
            <a:extLst>
              <a:ext uri="{FF2B5EF4-FFF2-40B4-BE49-F238E27FC236}">
                <a16:creationId xmlns:a16="http://schemas.microsoft.com/office/drawing/2014/main" id="{4DBC27F3-86D2-4C3A-9729-D6207D797ACE}"/>
              </a:ext>
            </a:extLst>
          </p:cNvPr>
          <p:cNvSpPr/>
          <p:nvPr userDrawn="1"/>
        </p:nvSpPr>
        <p:spPr bwMode="gray">
          <a:xfrm>
            <a:off x="5268289" y="5196281"/>
            <a:ext cx="2863478" cy="1255975"/>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err="1">
              <a:solidFill>
                <a:schemeClr val="bg1"/>
              </a:solidFill>
            </a:endParaRPr>
          </a:p>
        </p:txBody>
      </p:sp>
      <p:sp>
        <p:nvSpPr>
          <p:cNvPr id="34" name="TextBox 33">
            <a:extLst>
              <a:ext uri="{FF2B5EF4-FFF2-40B4-BE49-F238E27FC236}">
                <a16:creationId xmlns:a16="http://schemas.microsoft.com/office/drawing/2014/main" id="{4A11B187-88BE-4AA1-A17B-5DFF7C5A0206}"/>
              </a:ext>
            </a:extLst>
          </p:cNvPr>
          <p:cNvSpPr txBox="1"/>
          <p:nvPr userDrawn="1"/>
        </p:nvSpPr>
        <p:spPr>
          <a:xfrm>
            <a:off x="5268291" y="4839202"/>
            <a:ext cx="3284372" cy="203779"/>
          </a:xfrm>
          <a:prstGeom prst="rect">
            <a:avLst/>
          </a:prstGeom>
          <a:noFill/>
        </p:spPr>
        <p:txBody>
          <a:bodyPr wrap="square" lIns="0" tIns="0" rIns="0" bIns="0" rtlCol="0">
            <a:noAutofit/>
          </a:bodyPr>
          <a:lstStyle/>
          <a:p>
            <a:pPr>
              <a:spcBef>
                <a:spcPts val="500"/>
              </a:spcBef>
            </a:pPr>
            <a:r>
              <a:rPr lang="en-US" sz="1600" b="1">
                <a:solidFill>
                  <a:schemeClr val="bg1"/>
                </a:solidFill>
              </a:rPr>
              <a:t>Full projection GLG</a:t>
            </a:r>
          </a:p>
        </p:txBody>
      </p:sp>
      <p:sp>
        <p:nvSpPr>
          <p:cNvPr id="35" name="Text Box 4">
            <a:extLst>
              <a:ext uri="{FF2B5EF4-FFF2-40B4-BE49-F238E27FC236}">
                <a16:creationId xmlns:a16="http://schemas.microsoft.com/office/drawing/2014/main" id="{376BD0C0-FCE4-4F74-823B-AAB4093EA3E3}"/>
              </a:ext>
            </a:extLst>
          </p:cNvPr>
          <p:cNvSpPr txBox="1">
            <a:spLocks noChangeArrowheads="1"/>
          </p:cNvSpPr>
          <p:nvPr userDrawn="1"/>
        </p:nvSpPr>
        <p:spPr bwMode="gray">
          <a:xfrm>
            <a:off x="5444525" y="6101198"/>
            <a:ext cx="257640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spcBef>
                <a:spcPts val="600"/>
              </a:spcBef>
            </a:pPr>
            <a:r>
              <a:rPr lang="en-US" sz="1000"/>
              <a:t>Select the following file: </a:t>
            </a:r>
            <a:r>
              <a:rPr lang="en-US" sz="1000" b="1"/>
              <a:t>ab1 projection </a:t>
            </a:r>
            <a:r>
              <a:rPr lang="en-US" sz="1000" b="1" err="1"/>
              <a:t>glg</a:t>
            </a:r>
            <a:endParaRPr lang="en-US" sz="1000"/>
          </a:p>
        </p:txBody>
      </p:sp>
      <p:sp>
        <p:nvSpPr>
          <p:cNvPr id="36" name="Text Box 4">
            <a:extLst>
              <a:ext uri="{FF2B5EF4-FFF2-40B4-BE49-F238E27FC236}">
                <a16:creationId xmlns:a16="http://schemas.microsoft.com/office/drawing/2014/main" id="{44980990-4FB9-4346-A6D4-D07076962288}"/>
              </a:ext>
            </a:extLst>
          </p:cNvPr>
          <p:cNvSpPr txBox="1">
            <a:spLocks noChangeArrowheads="1"/>
          </p:cNvSpPr>
          <p:nvPr userDrawn="1"/>
        </p:nvSpPr>
        <p:spPr bwMode="gray">
          <a:xfrm>
            <a:off x="5444527" y="5526058"/>
            <a:ext cx="24188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spcBef>
                <a:spcPts val="600"/>
              </a:spcBef>
            </a:pPr>
            <a:r>
              <a:rPr lang="en-US" sz="1200"/>
              <a:t>L:\public\share\ABC Templates and Resources\AB Template Suite</a:t>
            </a:r>
          </a:p>
        </p:txBody>
      </p:sp>
      <p:sp>
        <p:nvSpPr>
          <p:cNvPr id="37" name="TextBox 36">
            <a:extLst>
              <a:ext uri="{FF2B5EF4-FFF2-40B4-BE49-F238E27FC236}">
                <a16:creationId xmlns:a16="http://schemas.microsoft.com/office/drawing/2014/main" id="{B8DCB5DA-222A-404F-80C5-D97967001EB4}"/>
              </a:ext>
            </a:extLst>
          </p:cNvPr>
          <p:cNvSpPr txBox="1"/>
          <p:nvPr userDrawn="1"/>
        </p:nvSpPr>
        <p:spPr>
          <a:xfrm>
            <a:off x="5444525" y="5300968"/>
            <a:ext cx="1759463" cy="233614"/>
          </a:xfrm>
          <a:prstGeom prst="rect">
            <a:avLst/>
          </a:prstGeom>
          <a:noFill/>
        </p:spPr>
        <p:txBody>
          <a:bodyPr wrap="square" lIns="0" tIns="0" rIns="0" bIns="0" rtlCol="0">
            <a:noAutofit/>
          </a:bodyPr>
          <a:lstStyle/>
          <a:p>
            <a:pPr>
              <a:spcBef>
                <a:spcPts val="500"/>
              </a:spcBef>
            </a:pPr>
            <a:r>
              <a:rPr lang="en-US" sz="1200" b="1"/>
              <a:t>Access on Teams or at:</a:t>
            </a:r>
          </a:p>
        </p:txBody>
      </p:sp>
      <p:sp>
        <p:nvSpPr>
          <p:cNvPr id="38" name="TextBox 37">
            <a:extLst>
              <a:ext uri="{FF2B5EF4-FFF2-40B4-BE49-F238E27FC236}">
                <a16:creationId xmlns:a16="http://schemas.microsoft.com/office/drawing/2014/main" id="{8732A721-A9D1-438B-8F7B-1970553C79BC}"/>
              </a:ext>
            </a:extLst>
          </p:cNvPr>
          <p:cNvSpPr txBox="1"/>
          <p:nvPr userDrawn="1"/>
        </p:nvSpPr>
        <p:spPr>
          <a:xfrm>
            <a:off x="8317043" y="5182040"/>
            <a:ext cx="1206863" cy="188758"/>
          </a:xfrm>
          <a:prstGeom prst="rect">
            <a:avLst/>
          </a:prstGeom>
          <a:noFill/>
        </p:spPr>
        <p:txBody>
          <a:bodyPr wrap="square" lIns="0" tIns="0" rIns="0" bIns="0" rtlCol="0">
            <a:noAutofit/>
          </a:bodyPr>
          <a:lstStyle/>
          <a:p>
            <a:pPr>
              <a:spcBef>
                <a:spcPts val="500"/>
              </a:spcBef>
            </a:pPr>
            <a:r>
              <a:rPr lang="en-US" sz="1100" b="1">
                <a:solidFill>
                  <a:schemeClr val="bg1"/>
                </a:solidFill>
              </a:rPr>
              <a:t>Benefits include:</a:t>
            </a:r>
          </a:p>
        </p:txBody>
      </p:sp>
      <p:sp>
        <p:nvSpPr>
          <p:cNvPr id="39" name="TextBox 38">
            <a:extLst>
              <a:ext uri="{FF2B5EF4-FFF2-40B4-BE49-F238E27FC236}">
                <a16:creationId xmlns:a16="http://schemas.microsoft.com/office/drawing/2014/main" id="{9EE59B4B-6394-43FE-99C8-04132BB1A4FD}"/>
              </a:ext>
            </a:extLst>
          </p:cNvPr>
          <p:cNvSpPr txBox="1"/>
          <p:nvPr userDrawn="1"/>
        </p:nvSpPr>
        <p:spPr>
          <a:xfrm>
            <a:off x="8317043" y="5420161"/>
            <a:ext cx="1420619" cy="627502"/>
          </a:xfrm>
          <a:prstGeom prst="rect">
            <a:avLst/>
          </a:prstGeom>
          <a:noFill/>
        </p:spPr>
        <p:txBody>
          <a:bodyPr wrap="square" lIns="0" tIns="0" rIns="0" bIns="0" rtlCol="0">
            <a:noAutofit/>
          </a:bodyPr>
          <a:lstStyle/>
          <a:p>
            <a:pPr marL="114300" indent="-114300">
              <a:spcBef>
                <a:spcPts val="500"/>
              </a:spcBef>
              <a:buFont typeface="Arial" panose="020B0604020202020204" pitchFamily="34" charset="0"/>
              <a:buChar char="•"/>
            </a:pPr>
            <a:r>
              <a:rPr lang="en-US" sz="1000">
                <a:solidFill>
                  <a:schemeClr val="bg1"/>
                </a:solidFill>
              </a:rPr>
              <a:t>Default layouts</a:t>
            </a:r>
          </a:p>
          <a:p>
            <a:pPr marL="114300" indent="-114300">
              <a:spcBef>
                <a:spcPts val="500"/>
              </a:spcBef>
              <a:buFont typeface="Arial" panose="020B0604020202020204" pitchFamily="34" charset="0"/>
              <a:buChar char="•"/>
            </a:pPr>
            <a:r>
              <a:rPr lang="en-US" sz="1000">
                <a:solidFill>
                  <a:schemeClr val="bg1"/>
                </a:solidFill>
              </a:rPr>
              <a:t>Impact layouts</a:t>
            </a:r>
          </a:p>
          <a:p>
            <a:pPr marL="114300" indent="-114300">
              <a:spcBef>
                <a:spcPts val="500"/>
              </a:spcBef>
              <a:buFont typeface="Arial" panose="020B0604020202020204" pitchFamily="34" charset="0"/>
              <a:buChar char="•"/>
            </a:pPr>
            <a:r>
              <a:rPr lang="en-US" sz="1000">
                <a:solidFill>
                  <a:schemeClr val="bg1"/>
                </a:solidFill>
              </a:rPr>
              <a:t>Graphical objects</a:t>
            </a:r>
          </a:p>
        </p:txBody>
      </p:sp>
      <p:sp>
        <p:nvSpPr>
          <p:cNvPr id="40" name="TextBox 39">
            <a:extLst>
              <a:ext uri="{FF2B5EF4-FFF2-40B4-BE49-F238E27FC236}">
                <a16:creationId xmlns:a16="http://schemas.microsoft.com/office/drawing/2014/main" id="{D8F3C44A-8158-4660-B67A-AB39C496DE77}"/>
              </a:ext>
            </a:extLst>
          </p:cNvPr>
          <p:cNvSpPr txBox="1"/>
          <p:nvPr userDrawn="1"/>
        </p:nvSpPr>
        <p:spPr>
          <a:xfrm>
            <a:off x="9676678" y="5420161"/>
            <a:ext cx="1420619" cy="627502"/>
          </a:xfrm>
          <a:prstGeom prst="rect">
            <a:avLst/>
          </a:prstGeom>
          <a:noFill/>
        </p:spPr>
        <p:txBody>
          <a:bodyPr wrap="square" lIns="0" tIns="0" rIns="0" bIns="0" rtlCol="0">
            <a:noAutofit/>
          </a:bodyPr>
          <a:lstStyle/>
          <a:p>
            <a:pPr marL="114300" indent="-114300">
              <a:spcBef>
                <a:spcPts val="500"/>
              </a:spcBef>
              <a:buFont typeface="Arial" panose="020B0604020202020204" pitchFamily="34" charset="0"/>
              <a:buChar char="•"/>
            </a:pPr>
            <a:r>
              <a:rPr lang="en-US" sz="1000">
                <a:solidFill>
                  <a:schemeClr val="bg1"/>
                </a:solidFill>
              </a:rPr>
              <a:t>Design guidelines</a:t>
            </a:r>
          </a:p>
          <a:p>
            <a:pPr marL="114300" indent="-114300">
              <a:spcBef>
                <a:spcPts val="500"/>
              </a:spcBef>
              <a:buFont typeface="Arial" panose="020B0604020202020204" pitchFamily="34" charset="0"/>
              <a:buChar char="•"/>
            </a:pPr>
            <a:r>
              <a:rPr lang="en-US" sz="1000">
                <a:solidFill>
                  <a:schemeClr val="bg1"/>
                </a:solidFill>
              </a:rPr>
              <a:t>Photography layouts</a:t>
            </a:r>
          </a:p>
          <a:p>
            <a:pPr marL="114300" indent="-114300">
              <a:spcBef>
                <a:spcPts val="500"/>
              </a:spcBef>
              <a:buFont typeface="Arial" panose="020B0604020202020204" pitchFamily="34" charset="0"/>
              <a:buChar char="•"/>
            </a:pPr>
            <a:r>
              <a:rPr lang="en-US" sz="1000">
                <a:solidFill>
                  <a:schemeClr val="bg1"/>
                </a:solidFill>
              </a:rPr>
              <a:t>High-end design</a:t>
            </a:r>
          </a:p>
        </p:txBody>
      </p:sp>
    </p:spTree>
    <p:extLst>
      <p:ext uri="{BB962C8B-B14F-4D97-AF65-F5344CB8AC3E}">
        <p14:creationId xmlns:p14="http://schemas.microsoft.com/office/powerpoint/2010/main" val="2219863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resentation End">
    <p:bg bwMode="gray">
      <p:bgPr>
        <a:solidFill>
          <a:schemeClr val="tx1"/>
        </a:solidFill>
        <a:effectLst/>
      </p:bgPr>
    </p:bg>
    <p:spTree>
      <p:nvGrpSpPr>
        <p:cNvPr id="1" name=""/>
        <p:cNvGrpSpPr/>
        <p:nvPr/>
      </p:nvGrpSpPr>
      <p:grpSpPr>
        <a:xfrm>
          <a:off x="0" y="0"/>
          <a:ext cx="0" cy="0"/>
          <a:chOff x="0" y="0"/>
          <a:chExt cx="0" cy="0"/>
        </a:xfrm>
      </p:grpSpPr>
      <p:sp>
        <p:nvSpPr>
          <p:cNvPr id="8" name="Parallelogram 7">
            <a:extLst>
              <a:ext uri="{C183D7F6-B498-43B3-948B-1728B52AA6E4}">
                <adec:decorative xmlns:adec="http://schemas.microsoft.com/office/drawing/2017/decorative" val="1"/>
              </a:ext>
            </a:extLst>
          </p:cNvPr>
          <p:cNvSpPr>
            <a:spLocks noChangeAspect="1"/>
          </p:cNvSpPr>
          <p:nvPr userDrawn="1"/>
        </p:nvSpPr>
        <p:spPr bwMode="gray">
          <a:xfrm flipH="1">
            <a:off x="1710250" y="0"/>
            <a:ext cx="8771501" cy="6858000"/>
          </a:xfrm>
          <a:prstGeom prst="parallelogram">
            <a:avLst>
              <a:gd name="adj" fmla="val 65186"/>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B81F0548-482E-4439-B7CA-4A67FDAC091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gray">
          <a:xfrm>
            <a:off x="4531359" y="2995791"/>
            <a:ext cx="3127248" cy="865850"/>
          </a:xfrm>
          <a:prstGeom prst="rect">
            <a:avLst/>
          </a:prstGeom>
        </p:spPr>
      </p:pic>
    </p:spTree>
    <p:extLst>
      <p:ext uri="{BB962C8B-B14F-4D97-AF65-F5344CB8AC3E}">
        <p14:creationId xmlns:p14="http://schemas.microsoft.com/office/powerpoint/2010/main" val="4245343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Cover slide">
    <p:bg bwMode="gray">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8505319"/>
      </p:ext>
    </p:extLst>
  </p:cSld>
  <p:clrMapOvr>
    <a:masterClrMapping/>
  </p:clrMapOvr>
  <p:extLst>
    <p:ext uri="{DCECCB84-F9BA-43D5-87BE-67443E8EF086}">
      <p15:sldGuideLst xmlns:p15="http://schemas.microsoft.com/office/powerpoint/2012/main">
        <p15:guide id="1" pos="979">
          <p15:clr>
            <a:srgbClr val="FBAE40"/>
          </p15:clr>
        </p15:guide>
        <p15:guide id="2" orient="horz" pos="2852">
          <p15:clr>
            <a:srgbClr val="FBAE40"/>
          </p15:clr>
        </p15:guide>
        <p15:guide id="4" orient="horz" pos="2466">
          <p15:clr>
            <a:srgbClr val="FBAE40"/>
          </p15:clr>
        </p15:guide>
        <p15:guide id="5" pos="670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p:bg bwMode="gray">
      <p:bgPr>
        <a:solidFill>
          <a:schemeClr val="tx1"/>
        </a:solidFill>
        <a:effectLst/>
      </p:bgPr>
    </p:bg>
    <p:spTree>
      <p:nvGrpSpPr>
        <p:cNvPr id="1" name=""/>
        <p:cNvGrpSpPr/>
        <p:nvPr/>
      </p:nvGrpSpPr>
      <p:grpSpPr>
        <a:xfrm>
          <a:off x="0" y="0"/>
          <a:ext cx="0" cy="0"/>
          <a:chOff x="0" y="0"/>
          <a:chExt cx="0" cy="0"/>
        </a:xfrm>
      </p:grpSpPr>
      <p:sp>
        <p:nvSpPr>
          <p:cNvPr id="12" name="Parallelogram 11">
            <a:extLst>
              <a:ext uri="{FF2B5EF4-FFF2-40B4-BE49-F238E27FC236}">
                <a16:creationId xmlns:a16="http://schemas.microsoft.com/office/drawing/2014/main" id="{5845CF1B-F1E6-4531-97D7-A0009C32A28C}"/>
              </a:ext>
              <a:ext uri="{C183D7F6-B498-43B3-948B-1728B52AA6E4}">
                <adec:decorative xmlns:adec="http://schemas.microsoft.com/office/drawing/2017/decorative" val="1"/>
              </a:ext>
            </a:extLst>
          </p:cNvPr>
          <p:cNvSpPr>
            <a:spLocks noChangeAspect="1"/>
          </p:cNvSpPr>
          <p:nvPr userDrawn="1"/>
        </p:nvSpPr>
        <p:spPr bwMode="gray">
          <a:xfrm flipH="1">
            <a:off x="1710250" y="0"/>
            <a:ext cx="8771501" cy="6858000"/>
          </a:xfrm>
          <a:prstGeom prst="parallelogram">
            <a:avLst>
              <a:gd name="adj" fmla="val 65186"/>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Placeholder - Subtitle"/>
          <p:cNvSpPr>
            <a:spLocks noGrp="1"/>
          </p:cNvSpPr>
          <p:nvPr>
            <p:ph type="body" sz="quarter" idx="20" hasCustomPrompt="1"/>
          </p:nvPr>
        </p:nvSpPr>
        <p:spPr bwMode="gray">
          <a:xfrm>
            <a:off x="1564005" y="4542724"/>
            <a:ext cx="9063990" cy="369332"/>
          </a:xfrm>
        </p:spPr>
        <p:txBody>
          <a:bodyPr/>
          <a:lstStyle>
            <a:lvl1pPr marL="0" indent="0" algn="ctr">
              <a:spcBef>
                <a:spcPts val="0"/>
              </a:spcBef>
              <a:buNone/>
              <a:defRPr sz="2400" baseline="0">
                <a:solidFill>
                  <a:schemeClr val="bg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a:t>Presentation subtitle, Arial 24pt, sentence case</a:t>
            </a:r>
          </a:p>
        </p:txBody>
      </p:sp>
      <p:sp>
        <p:nvSpPr>
          <p:cNvPr id="2" name="Placeholder - Title"/>
          <p:cNvSpPr>
            <a:spLocks noGrp="1"/>
          </p:cNvSpPr>
          <p:nvPr>
            <p:ph type="title" hasCustomPrompt="1"/>
          </p:nvPr>
        </p:nvSpPr>
        <p:spPr bwMode="gray">
          <a:xfrm>
            <a:off x="1564005" y="2235644"/>
            <a:ext cx="9063990" cy="1661993"/>
          </a:xfrm>
        </p:spPr>
        <p:txBody>
          <a:bodyPr anchor="b"/>
          <a:lstStyle>
            <a:lvl1pPr algn="ctr">
              <a:defRPr sz="6000" baseline="0">
                <a:solidFill>
                  <a:schemeClr val="bg1"/>
                </a:solidFill>
                <a:latin typeface="+mj-lt"/>
                <a:cs typeface="Times New Roman" panose="02020603050405020304" pitchFamily="18" charset="0"/>
              </a:defRPr>
            </a:lvl1pPr>
          </a:lstStyle>
          <a:p>
            <a:r>
              <a:rPr lang="en-US"/>
              <a:t>Presentation Title – </a:t>
            </a:r>
            <a:br>
              <a:rPr lang="en-US"/>
            </a:br>
            <a:r>
              <a:rPr lang="en-US"/>
              <a:t>TNR 60pt, Title Case</a:t>
            </a:r>
          </a:p>
        </p:txBody>
      </p:sp>
      <p:cxnSp>
        <p:nvCxnSpPr>
          <p:cNvPr id="4" name="Straight Connector 3">
            <a:extLst>
              <a:ext uri="{C183D7F6-B498-43B3-948B-1728B52AA6E4}">
                <adec:decorative xmlns:adec="http://schemas.microsoft.com/office/drawing/2017/decorative" val="1"/>
              </a:ext>
            </a:extLst>
          </p:cNvPr>
          <p:cNvCxnSpPr/>
          <p:nvPr userDrawn="1"/>
        </p:nvCxnSpPr>
        <p:spPr bwMode="invGray">
          <a:xfrm>
            <a:off x="5701665" y="4206240"/>
            <a:ext cx="788670" cy="0"/>
          </a:xfrm>
          <a:prstGeom prst="line">
            <a:avLst/>
          </a:prstGeom>
          <a:ln w="28575">
            <a:solidFill>
              <a:schemeClr val="accent6"/>
            </a:solidFill>
            <a:headEnd type="none" w="med" len="med"/>
            <a:tailEnd w="med" len="med"/>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30B9D43B-6D95-49EF-A7DF-A645093531A8}"/>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609600" y="600471"/>
            <a:ext cx="1901952" cy="526599"/>
          </a:xfrm>
          <a:prstGeom prst="rect">
            <a:avLst/>
          </a:prstGeom>
        </p:spPr>
      </p:pic>
    </p:spTree>
    <p:extLst>
      <p:ext uri="{BB962C8B-B14F-4D97-AF65-F5344CB8AC3E}">
        <p14:creationId xmlns:p14="http://schemas.microsoft.com/office/powerpoint/2010/main" val="1691853367"/>
      </p:ext>
    </p:extLst>
  </p:cSld>
  <p:clrMapOvr>
    <a:masterClrMapping/>
  </p:clrMapOvr>
  <p:extLst>
    <p:ext uri="{DCECCB84-F9BA-43D5-87BE-67443E8EF086}">
      <p15:sldGuideLst xmlns:p15="http://schemas.microsoft.com/office/powerpoint/2012/main">
        <p15:guide id="1" pos="979" userDrawn="1">
          <p15:clr>
            <a:srgbClr val="FBAE40"/>
          </p15:clr>
        </p15:guide>
        <p15:guide id="2" orient="horz" pos="2852" userDrawn="1">
          <p15:clr>
            <a:srgbClr val="FBAE40"/>
          </p15:clr>
        </p15:guide>
        <p15:guide id="4" orient="horz" pos="2466" userDrawn="1">
          <p15:clr>
            <a:srgbClr val="FBAE40"/>
          </p15:clr>
        </p15:guide>
        <p15:guide id="5" pos="6705"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B Overview">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16A7491D-68BB-42F8-971E-2AE2544D2410}"/>
              </a:ext>
            </a:extLst>
          </p:cNvPr>
          <p:cNvSpPr/>
          <p:nvPr userDrawn="1"/>
        </p:nvSpPr>
        <p:spPr bwMode="gray">
          <a:xfrm>
            <a:off x="7849056" y="0"/>
            <a:ext cx="4342944" cy="6833616"/>
          </a:xfrm>
          <a:custGeom>
            <a:avLst/>
            <a:gdLst>
              <a:gd name="connsiteX0" fmla="*/ 0 w 4342944"/>
              <a:gd name="connsiteY0" fmla="*/ 0 h 6833616"/>
              <a:gd name="connsiteX1" fmla="*/ 4342944 w 4342944"/>
              <a:gd name="connsiteY1" fmla="*/ 0 h 6833616"/>
              <a:gd name="connsiteX2" fmla="*/ 4342944 w 4342944"/>
              <a:gd name="connsiteY2" fmla="*/ 6833616 h 6833616"/>
              <a:gd name="connsiteX3" fmla="*/ 4310030 w 4342944"/>
              <a:gd name="connsiteY3" fmla="*/ 6833616 h 6833616"/>
            </a:gdLst>
            <a:ahLst/>
            <a:cxnLst>
              <a:cxn ang="0">
                <a:pos x="connsiteX0" y="connsiteY0"/>
              </a:cxn>
              <a:cxn ang="0">
                <a:pos x="connsiteX1" y="connsiteY1"/>
              </a:cxn>
              <a:cxn ang="0">
                <a:pos x="connsiteX2" y="connsiteY2"/>
              </a:cxn>
              <a:cxn ang="0">
                <a:pos x="connsiteX3" y="connsiteY3"/>
              </a:cxn>
            </a:cxnLst>
            <a:rect l="l" t="t" r="r" b="b"/>
            <a:pathLst>
              <a:path w="4342944" h="6833616">
                <a:moveTo>
                  <a:pt x="0" y="0"/>
                </a:moveTo>
                <a:lnTo>
                  <a:pt x="4342944" y="0"/>
                </a:lnTo>
                <a:lnTo>
                  <a:pt x="4342944" y="6833616"/>
                </a:lnTo>
                <a:lnTo>
                  <a:pt x="4310030" y="6833616"/>
                </a:lnTo>
                <a:close/>
              </a:path>
            </a:pathLst>
          </a:cu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F1ACDC81-47B5-4AC7-83FD-E2CA3CBCC7CB}"/>
              </a:ext>
            </a:extLst>
          </p:cNvPr>
          <p:cNvSpPr>
            <a:spLocks noChangeAspect="1"/>
          </p:cNvSpPr>
          <p:nvPr userDrawn="1"/>
        </p:nvSpPr>
        <p:spPr bwMode="gray">
          <a:xfrm flipH="1">
            <a:off x="4392390" y="1"/>
            <a:ext cx="7799610" cy="6861110"/>
          </a:xfrm>
          <a:custGeom>
            <a:avLst/>
            <a:gdLst>
              <a:gd name="connsiteX0" fmla="*/ 7796074 w 7796074"/>
              <a:gd name="connsiteY0" fmla="*/ 0 h 6857999"/>
              <a:gd name="connsiteX1" fmla="*/ 2906034 w 7796074"/>
              <a:gd name="connsiteY1" fmla="*/ 0 h 6857999"/>
              <a:gd name="connsiteX2" fmla="*/ 0 w 7796074"/>
              <a:gd name="connsiteY2" fmla="*/ 4607560 h 6857999"/>
              <a:gd name="connsiteX3" fmla="*/ 0 w 7796074"/>
              <a:gd name="connsiteY3" fmla="*/ 6857999 h 6857999"/>
              <a:gd name="connsiteX4" fmla="*/ 3470666 w 7796074"/>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6074" h="6857999">
                <a:moveTo>
                  <a:pt x="7796074" y="0"/>
                </a:moveTo>
                <a:lnTo>
                  <a:pt x="2906034" y="0"/>
                </a:lnTo>
                <a:lnTo>
                  <a:pt x="0" y="4607560"/>
                </a:lnTo>
                <a:lnTo>
                  <a:pt x="0" y="6857999"/>
                </a:lnTo>
                <a:lnTo>
                  <a:pt x="3470666" y="6857999"/>
                </a:lnTo>
                <a:close/>
              </a:path>
            </a:pathLst>
          </a:cu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Rectangle 6">
            <a:extLst>
              <a:ext uri="{FF2B5EF4-FFF2-40B4-BE49-F238E27FC236}">
                <a16:creationId xmlns:a16="http://schemas.microsoft.com/office/drawing/2014/main" id="{FAA46F38-F941-42C7-B6E6-5C70741104FB}"/>
              </a:ext>
            </a:extLst>
          </p:cNvPr>
          <p:cNvSpPr/>
          <p:nvPr userDrawn="1"/>
        </p:nvSpPr>
        <p:spPr bwMode="gray">
          <a:xfrm>
            <a:off x="3696127" y="3591659"/>
            <a:ext cx="1525713" cy="181359"/>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15D3ED6-5D0E-47C0-AF60-590083391AE0}"/>
              </a:ext>
            </a:extLst>
          </p:cNvPr>
          <p:cNvSpPr/>
          <p:nvPr userDrawn="1"/>
        </p:nvSpPr>
        <p:spPr bwMode="gray">
          <a:xfrm>
            <a:off x="570216" y="3591659"/>
            <a:ext cx="1980344" cy="181359"/>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96BE398C-C646-4B17-A20C-8557BD11F4F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612774" y="646459"/>
            <a:ext cx="1856413" cy="513045"/>
          </a:xfrm>
          <a:prstGeom prst="rect">
            <a:avLst/>
          </a:prstGeom>
        </p:spPr>
      </p:pic>
      <p:sp>
        <p:nvSpPr>
          <p:cNvPr id="11" name="Copyright">
            <a:hlinkClick r:id="rId4"/>
            <a:extLst>
              <a:ext uri="{FF2B5EF4-FFF2-40B4-BE49-F238E27FC236}">
                <a16:creationId xmlns:a16="http://schemas.microsoft.com/office/drawing/2014/main" id="{4E4AC49E-47DC-4814-B5CB-9F0DCD2F79CD}"/>
              </a:ext>
            </a:extLst>
          </p:cNvPr>
          <p:cNvSpPr txBox="1"/>
          <p:nvPr userDrawn="1"/>
        </p:nvSpPr>
        <p:spPr bwMode="gray">
          <a:xfrm>
            <a:off x="612775" y="6502287"/>
            <a:ext cx="3010021" cy="12138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a:solidFill>
                  <a:schemeClr val="accent4"/>
                </a:solidFill>
                <a:latin typeface="+mj-lt"/>
                <a:cs typeface="Times New Roman" panose="02020603050405020304" pitchFamily="18" charset="0"/>
              </a:rPr>
              <a:t>© 2020 Advisory Board • All rights reserved • </a:t>
            </a:r>
            <a:r>
              <a:rPr lang="en-US" sz="700" b="1">
                <a:solidFill>
                  <a:schemeClr val="accent4"/>
                </a:solidFill>
                <a:latin typeface="+mj-lt"/>
                <a:cs typeface="Times New Roman" panose="02020603050405020304" pitchFamily="18" charset="0"/>
              </a:rPr>
              <a:t>advisory.com</a:t>
            </a:r>
          </a:p>
        </p:txBody>
      </p:sp>
      <p:sp>
        <p:nvSpPr>
          <p:cNvPr id="12" name="Title 4">
            <a:extLst>
              <a:ext uri="{FF2B5EF4-FFF2-40B4-BE49-F238E27FC236}">
                <a16:creationId xmlns:a16="http://schemas.microsoft.com/office/drawing/2014/main" id="{B94DD025-8861-479C-9A06-B18EB6BE7202}"/>
              </a:ext>
            </a:extLst>
          </p:cNvPr>
          <p:cNvSpPr txBox="1">
            <a:spLocks/>
          </p:cNvSpPr>
          <p:nvPr userDrawn="1"/>
        </p:nvSpPr>
        <p:spPr bwMode="gray">
          <a:xfrm>
            <a:off x="612776" y="4529438"/>
            <a:ext cx="1206950" cy="128112"/>
          </a:xfrm>
          <a:prstGeom prst="rect">
            <a:avLst/>
          </a:prstGeom>
        </p:spPr>
        <p:txBody>
          <a:bodyPr vert="horz" wrap="square" lIns="0" tIns="0" rIns="0" bIns="0" rtlCol="0" anchor="t" anchorCtr="0">
            <a:spAutoFit/>
          </a:bodyPr>
          <a:lstStyle>
            <a:lvl1pPr algn="l" defTabSz="914400" rtl="0" eaLnBrk="1" fontAlgn="ctr" latinLnBrk="0" hangingPunct="1">
              <a:lnSpc>
                <a:spcPct val="90000"/>
              </a:lnSpc>
              <a:spcBef>
                <a:spcPct val="0"/>
              </a:spcBef>
              <a:buNone/>
              <a:defRPr sz="3200" kern="1200">
                <a:solidFill>
                  <a:schemeClr val="tx1"/>
                </a:solidFill>
                <a:latin typeface="+mj-lt"/>
                <a:ea typeface="+mj-ea"/>
                <a:cs typeface="+mj-cs"/>
              </a:defRPr>
            </a:lvl1pPr>
          </a:lstStyle>
          <a:p>
            <a:r>
              <a:rPr lang="en-US" sz="900" cap="all" spc="50">
                <a:solidFill>
                  <a:schemeClr val="accent2"/>
                </a:solidFill>
                <a:latin typeface="+mn-lt"/>
              </a:rPr>
              <a:t>WHO WE SERVE</a:t>
            </a:r>
          </a:p>
        </p:txBody>
      </p:sp>
      <p:sp>
        <p:nvSpPr>
          <p:cNvPr id="13" name="Text Placeholder">
            <a:extLst>
              <a:ext uri="{FF2B5EF4-FFF2-40B4-BE49-F238E27FC236}">
                <a16:creationId xmlns:a16="http://schemas.microsoft.com/office/drawing/2014/main" id="{368AE02B-9D0A-4F0B-A8E5-74F6C54270D8}"/>
              </a:ext>
            </a:extLst>
          </p:cNvPr>
          <p:cNvSpPr txBox="1">
            <a:spLocks/>
          </p:cNvSpPr>
          <p:nvPr userDrawn="1"/>
        </p:nvSpPr>
        <p:spPr bwMode="gray">
          <a:xfrm>
            <a:off x="612776" y="4740864"/>
            <a:ext cx="4927412" cy="1299074"/>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lnSpc>
                <a:spcPct val="120000"/>
              </a:lnSpc>
              <a:buNone/>
            </a:pPr>
            <a:r>
              <a:rPr lang="en-US" sz="1800"/>
              <a:t>Hospitals </a:t>
            </a:r>
            <a:r>
              <a:rPr lang="en-US" sz="1800">
                <a:ln>
                  <a:solidFill>
                    <a:schemeClr val="accent2"/>
                  </a:solidFill>
                </a:ln>
                <a:noFill/>
                <a:cs typeface="Arial" panose="020B0604020202020204" pitchFamily="34" charset="0"/>
              </a:rPr>
              <a:t>•</a:t>
            </a:r>
            <a:r>
              <a:rPr lang="en-US" sz="1800"/>
              <a:t> Health systems </a:t>
            </a:r>
            <a:r>
              <a:rPr lang="en-US" sz="1800">
                <a:ln>
                  <a:solidFill>
                    <a:schemeClr val="accent2"/>
                  </a:solidFill>
                </a:ln>
                <a:noFill/>
                <a:cs typeface="Arial" panose="020B0604020202020204" pitchFamily="34" charset="0"/>
              </a:rPr>
              <a:t>•</a:t>
            </a:r>
            <a:r>
              <a:rPr lang="en-US" sz="1800"/>
              <a:t> Medical groups </a:t>
            </a:r>
            <a:r>
              <a:rPr lang="en-US" sz="1800">
                <a:ln>
                  <a:solidFill>
                    <a:schemeClr val="accent2"/>
                  </a:solidFill>
                </a:ln>
                <a:noFill/>
                <a:cs typeface="Arial" panose="020B0604020202020204" pitchFamily="34" charset="0"/>
              </a:rPr>
              <a:t>•</a:t>
            </a:r>
            <a:r>
              <a:rPr lang="en-US" sz="1800"/>
              <a:t> Post-acute care providers </a:t>
            </a:r>
            <a:r>
              <a:rPr lang="en-US" sz="1800">
                <a:ln>
                  <a:solidFill>
                    <a:schemeClr val="accent2"/>
                  </a:solidFill>
                </a:ln>
                <a:noFill/>
                <a:cs typeface="Arial" panose="020B0604020202020204" pitchFamily="34" charset="0"/>
              </a:rPr>
              <a:t>•</a:t>
            </a:r>
            <a:r>
              <a:rPr lang="en-US" sz="1800"/>
              <a:t> Life sciences firms </a:t>
            </a:r>
            <a:r>
              <a:rPr lang="en-US" sz="1800">
                <a:ln>
                  <a:solidFill>
                    <a:schemeClr val="accent2"/>
                  </a:solidFill>
                </a:ln>
                <a:noFill/>
                <a:cs typeface="Arial" panose="020B0604020202020204" pitchFamily="34" charset="0"/>
              </a:rPr>
              <a:t>•</a:t>
            </a:r>
            <a:r>
              <a:rPr lang="en-US" sz="1800"/>
              <a:t> Digital health companies </a:t>
            </a:r>
            <a:r>
              <a:rPr lang="en-US" sz="1800">
                <a:ln>
                  <a:solidFill>
                    <a:schemeClr val="accent2"/>
                  </a:solidFill>
                </a:ln>
                <a:noFill/>
                <a:cs typeface="Arial" panose="020B0604020202020204" pitchFamily="34" charset="0"/>
              </a:rPr>
              <a:t>•</a:t>
            </a:r>
            <a:r>
              <a:rPr lang="en-US" sz="1800"/>
              <a:t> Health plans </a:t>
            </a:r>
            <a:r>
              <a:rPr lang="en-US" sz="1800">
                <a:ln>
                  <a:solidFill>
                    <a:schemeClr val="accent2"/>
                  </a:solidFill>
                </a:ln>
                <a:noFill/>
                <a:cs typeface="Arial" panose="020B0604020202020204" pitchFamily="34" charset="0"/>
              </a:rPr>
              <a:t>•</a:t>
            </a:r>
            <a:r>
              <a:rPr lang="en-US" sz="1800"/>
              <a:t> </a:t>
            </a:r>
            <a:br>
              <a:rPr lang="en-US" sz="1800"/>
            </a:br>
            <a:r>
              <a:rPr lang="en-US" sz="1800"/>
              <a:t>Health care professional services firms</a:t>
            </a:r>
          </a:p>
        </p:txBody>
      </p:sp>
      <p:pic>
        <p:nvPicPr>
          <p:cNvPr id="14" name="Graphic 13">
            <a:extLst>
              <a:ext uri="{FF2B5EF4-FFF2-40B4-BE49-F238E27FC236}">
                <a16:creationId xmlns:a16="http://schemas.microsoft.com/office/drawing/2014/main" id="{0D358D57-0BBA-4C50-9EA7-C3B9B09809D7}"/>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bwMode="gray">
          <a:xfrm>
            <a:off x="4394249" y="3259455"/>
            <a:ext cx="6684329" cy="73152"/>
          </a:xfrm>
          <a:prstGeom prst="rect">
            <a:avLst/>
          </a:prstGeom>
        </p:spPr>
      </p:pic>
      <p:sp>
        <p:nvSpPr>
          <p:cNvPr id="15" name="Parallelogram 14">
            <a:extLst>
              <a:ext uri="{FF2B5EF4-FFF2-40B4-BE49-F238E27FC236}">
                <a16:creationId xmlns:a16="http://schemas.microsoft.com/office/drawing/2014/main" id="{F7DD9C51-F0CC-4809-A758-BB0703A03D71}"/>
              </a:ext>
            </a:extLst>
          </p:cNvPr>
          <p:cNvSpPr/>
          <p:nvPr userDrawn="1"/>
        </p:nvSpPr>
        <p:spPr bwMode="gray">
          <a:xfrm flipH="1">
            <a:off x="6427604" y="3190781"/>
            <a:ext cx="464974" cy="200439"/>
          </a:xfrm>
          <a:prstGeom prst="parallelogram">
            <a:avLst>
              <a:gd name="adj" fmla="val 63336"/>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61EDE0C3-5640-4F43-9031-C73A2050994D}"/>
              </a:ext>
            </a:extLst>
          </p:cNvPr>
          <p:cNvSpPr/>
          <p:nvPr userDrawn="1"/>
        </p:nvSpPr>
        <p:spPr bwMode="gray">
          <a:xfrm flipH="1">
            <a:off x="3981062" y="3190781"/>
            <a:ext cx="2543250" cy="200439"/>
          </a:xfrm>
          <a:prstGeom prst="parallelogram">
            <a:avLst>
              <a:gd name="adj" fmla="val 63336"/>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a:extLst>
              <a:ext uri="{FF2B5EF4-FFF2-40B4-BE49-F238E27FC236}">
                <a16:creationId xmlns:a16="http://schemas.microsoft.com/office/drawing/2014/main" id="{24ED7B4F-6A2B-4BCF-B390-0D1C41F73DCA}"/>
              </a:ext>
            </a:extLst>
          </p:cNvPr>
          <p:cNvSpPr txBox="1">
            <a:spLocks/>
          </p:cNvSpPr>
          <p:nvPr userDrawn="1"/>
        </p:nvSpPr>
        <p:spPr bwMode="gray">
          <a:xfrm>
            <a:off x="612776" y="1551790"/>
            <a:ext cx="4648974" cy="2308324"/>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spcBef>
                <a:spcPts val="0"/>
              </a:spcBef>
              <a:buNone/>
            </a:pPr>
            <a:r>
              <a:rPr lang="en-US" sz="5000">
                <a:solidFill>
                  <a:schemeClr val="accent5"/>
                </a:solidFill>
                <a:latin typeface="+mj-lt"/>
              </a:rPr>
              <a:t>Helping health care leaders work smarter and faster</a:t>
            </a:r>
          </a:p>
        </p:txBody>
      </p:sp>
      <p:sp>
        <p:nvSpPr>
          <p:cNvPr id="18" name="Rectangle 17">
            <a:extLst>
              <a:ext uri="{FF2B5EF4-FFF2-40B4-BE49-F238E27FC236}">
                <a16:creationId xmlns:a16="http://schemas.microsoft.com/office/drawing/2014/main" id="{53CA6AB9-900A-4B01-BE89-026983A16C9E}"/>
              </a:ext>
            </a:extLst>
          </p:cNvPr>
          <p:cNvSpPr/>
          <p:nvPr userDrawn="1"/>
        </p:nvSpPr>
        <p:spPr bwMode="gray">
          <a:xfrm>
            <a:off x="8365150" y="1262346"/>
            <a:ext cx="500944" cy="136459"/>
          </a:xfrm>
          <a:prstGeom prst="rect">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a:extLst>
              <a:ext uri="{FF2B5EF4-FFF2-40B4-BE49-F238E27FC236}">
                <a16:creationId xmlns:a16="http://schemas.microsoft.com/office/drawing/2014/main" id="{CD571C6A-A490-4F38-810F-50F954F5A97B}"/>
              </a:ext>
            </a:extLst>
          </p:cNvPr>
          <p:cNvSpPr txBox="1">
            <a:spLocks/>
          </p:cNvSpPr>
          <p:nvPr userDrawn="1"/>
        </p:nvSpPr>
        <p:spPr bwMode="gray">
          <a:xfrm>
            <a:off x="7641791" y="436224"/>
            <a:ext cx="1782833" cy="461665"/>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spcBef>
                <a:spcPts val="0"/>
              </a:spcBef>
              <a:buNone/>
            </a:pPr>
            <a:r>
              <a:rPr lang="en-US" sz="3000">
                <a:solidFill>
                  <a:schemeClr val="bg1"/>
                </a:solidFill>
                <a:latin typeface="+mj-lt"/>
              </a:rPr>
              <a:t>40</a:t>
            </a:r>
            <a:r>
              <a:rPr lang="en-US" sz="3000" baseline="30000">
                <a:solidFill>
                  <a:schemeClr val="bg1"/>
                </a:solidFill>
                <a:latin typeface="+mj-lt"/>
              </a:rPr>
              <a:t>+</a:t>
            </a:r>
            <a:r>
              <a:rPr lang="en-US" sz="3000">
                <a:solidFill>
                  <a:schemeClr val="bg1"/>
                </a:solidFill>
                <a:latin typeface="+mj-lt"/>
              </a:rPr>
              <a:t> </a:t>
            </a:r>
            <a:r>
              <a:rPr lang="en-US" sz="2500">
                <a:solidFill>
                  <a:schemeClr val="bg1"/>
                </a:solidFill>
                <a:latin typeface="+mj-lt"/>
              </a:rPr>
              <a:t>years</a:t>
            </a:r>
          </a:p>
        </p:txBody>
      </p:sp>
      <p:sp>
        <p:nvSpPr>
          <p:cNvPr id="20" name="Title 4">
            <a:extLst>
              <a:ext uri="{FF2B5EF4-FFF2-40B4-BE49-F238E27FC236}">
                <a16:creationId xmlns:a16="http://schemas.microsoft.com/office/drawing/2014/main" id="{735D7E4F-4FC5-43D6-A9D4-1B0171BA405C}"/>
              </a:ext>
            </a:extLst>
          </p:cNvPr>
          <p:cNvSpPr txBox="1">
            <a:spLocks/>
          </p:cNvSpPr>
          <p:nvPr userDrawn="1"/>
        </p:nvSpPr>
        <p:spPr bwMode="gray">
          <a:xfrm>
            <a:off x="7641791" y="934896"/>
            <a:ext cx="2041367" cy="138499"/>
          </a:xfrm>
          <a:prstGeom prst="rect">
            <a:avLst/>
          </a:prstGeom>
        </p:spPr>
        <p:txBody>
          <a:bodyPr vert="horz" wrap="square" lIns="0" tIns="0" rIns="0" bIns="0" rtlCol="0" anchor="t" anchorCtr="0">
            <a:spAutoFit/>
          </a:bodyPr>
          <a:lstStyle>
            <a:lvl1pPr algn="l" defTabSz="914400" rtl="0" eaLnBrk="1" fontAlgn="ctr" latinLnBrk="0" hangingPunct="1">
              <a:lnSpc>
                <a:spcPct val="90000"/>
              </a:lnSpc>
              <a:spcBef>
                <a:spcPct val="0"/>
              </a:spcBef>
              <a:buNone/>
              <a:defRPr sz="3200" kern="1200">
                <a:solidFill>
                  <a:schemeClr val="tx1"/>
                </a:solidFill>
                <a:latin typeface="+mj-lt"/>
                <a:ea typeface="+mj-ea"/>
                <a:cs typeface="+mj-cs"/>
              </a:defRPr>
            </a:lvl1pPr>
          </a:lstStyle>
          <a:p>
            <a:pPr>
              <a:lnSpc>
                <a:spcPct val="100000"/>
              </a:lnSpc>
            </a:pPr>
            <a:r>
              <a:rPr lang="en-US" sz="900" cap="all" spc="50">
                <a:solidFill>
                  <a:schemeClr val="accent2"/>
                </a:solidFill>
                <a:latin typeface="+mn-lt"/>
              </a:rPr>
              <a:t>Of research experience</a:t>
            </a:r>
          </a:p>
        </p:txBody>
      </p:sp>
      <p:sp>
        <p:nvSpPr>
          <p:cNvPr id="21" name="Text Placeholder">
            <a:extLst>
              <a:ext uri="{FF2B5EF4-FFF2-40B4-BE49-F238E27FC236}">
                <a16:creationId xmlns:a16="http://schemas.microsoft.com/office/drawing/2014/main" id="{A25C69D0-08DB-4C34-9175-5C67112E07ED}"/>
              </a:ext>
            </a:extLst>
          </p:cNvPr>
          <p:cNvSpPr txBox="1">
            <a:spLocks/>
          </p:cNvSpPr>
          <p:nvPr userDrawn="1"/>
        </p:nvSpPr>
        <p:spPr bwMode="gray">
          <a:xfrm>
            <a:off x="9800209" y="436224"/>
            <a:ext cx="1526921" cy="461665"/>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spcBef>
                <a:spcPts val="0"/>
              </a:spcBef>
              <a:buNone/>
            </a:pPr>
            <a:r>
              <a:rPr lang="en-US" sz="3000">
                <a:solidFill>
                  <a:schemeClr val="bg1"/>
                </a:solidFill>
                <a:latin typeface="+mj-lt"/>
              </a:rPr>
              <a:t>4,500</a:t>
            </a:r>
            <a:r>
              <a:rPr lang="en-US" sz="3000" baseline="30000">
                <a:solidFill>
                  <a:schemeClr val="bg1"/>
                </a:solidFill>
                <a:latin typeface="+mj-lt"/>
              </a:rPr>
              <a:t>+</a:t>
            </a:r>
          </a:p>
        </p:txBody>
      </p:sp>
      <p:sp>
        <p:nvSpPr>
          <p:cNvPr id="22" name="Title 4">
            <a:extLst>
              <a:ext uri="{FF2B5EF4-FFF2-40B4-BE49-F238E27FC236}">
                <a16:creationId xmlns:a16="http://schemas.microsoft.com/office/drawing/2014/main" id="{E5F647F0-B3B7-4EF4-95D7-F3C35E75789A}"/>
              </a:ext>
            </a:extLst>
          </p:cNvPr>
          <p:cNvSpPr txBox="1">
            <a:spLocks/>
          </p:cNvSpPr>
          <p:nvPr userDrawn="1"/>
        </p:nvSpPr>
        <p:spPr bwMode="gray">
          <a:xfrm>
            <a:off x="9800209" y="934896"/>
            <a:ext cx="1985356" cy="138499"/>
          </a:xfrm>
          <a:prstGeom prst="rect">
            <a:avLst/>
          </a:prstGeom>
        </p:spPr>
        <p:txBody>
          <a:bodyPr vert="horz" wrap="square" lIns="0" tIns="0" rIns="0" bIns="0" rtlCol="0" anchor="t" anchorCtr="0">
            <a:spAutoFit/>
          </a:bodyPr>
          <a:lstStyle>
            <a:lvl1pPr algn="l" defTabSz="914400" rtl="0" eaLnBrk="1" fontAlgn="ctr" latinLnBrk="0" hangingPunct="1">
              <a:lnSpc>
                <a:spcPct val="90000"/>
              </a:lnSpc>
              <a:spcBef>
                <a:spcPct val="0"/>
              </a:spcBef>
              <a:buNone/>
              <a:defRPr sz="3200" kern="1200">
                <a:solidFill>
                  <a:schemeClr val="tx1"/>
                </a:solidFill>
                <a:latin typeface="+mj-lt"/>
                <a:ea typeface="+mj-ea"/>
                <a:cs typeface="+mj-cs"/>
              </a:defRPr>
            </a:lvl1pPr>
          </a:lstStyle>
          <a:p>
            <a:pPr>
              <a:lnSpc>
                <a:spcPct val="100000"/>
              </a:lnSpc>
            </a:pPr>
            <a:r>
              <a:rPr lang="en-US" sz="900" cap="all" spc="50">
                <a:solidFill>
                  <a:schemeClr val="accent2"/>
                </a:solidFill>
                <a:latin typeface="+mn-lt"/>
              </a:rPr>
              <a:t>MEMBERS IN OUR NETWORK</a:t>
            </a:r>
          </a:p>
        </p:txBody>
      </p:sp>
      <p:sp>
        <p:nvSpPr>
          <p:cNvPr id="23" name="Text Placeholder">
            <a:extLst>
              <a:ext uri="{FF2B5EF4-FFF2-40B4-BE49-F238E27FC236}">
                <a16:creationId xmlns:a16="http://schemas.microsoft.com/office/drawing/2014/main" id="{811F98DE-8CEB-4C2F-9266-685F0AA2C97F}"/>
              </a:ext>
            </a:extLst>
          </p:cNvPr>
          <p:cNvSpPr txBox="1">
            <a:spLocks/>
          </p:cNvSpPr>
          <p:nvPr userDrawn="1"/>
        </p:nvSpPr>
        <p:spPr bwMode="gray">
          <a:xfrm>
            <a:off x="5643927" y="436224"/>
            <a:ext cx="1526921" cy="461665"/>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spcBef>
                <a:spcPts val="0"/>
              </a:spcBef>
              <a:buNone/>
            </a:pPr>
            <a:r>
              <a:rPr lang="en-US" sz="3000">
                <a:solidFill>
                  <a:schemeClr val="bg1"/>
                </a:solidFill>
                <a:latin typeface="+mj-lt"/>
              </a:rPr>
              <a:t>200</a:t>
            </a:r>
            <a:r>
              <a:rPr lang="en-US" sz="3000" baseline="30000">
                <a:solidFill>
                  <a:schemeClr val="bg1"/>
                </a:solidFill>
                <a:latin typeface="+mj-lt"/>
              </a:rPr>
              <a:t>+</a:t>
            </a:r>
            <a:endParaRPr lang="en-US" sz="3000">
              <a:solidFill>
                <a:schemeClr val="bg1"/>
              </a:solidFill>
              <a:latin typeface="+mj-lt"/>
            </a:endParaRPr>
          </a:p>
        </p:txBody>
      </p:sp>
      <p:sp>
        <p:nvSpPr>
          <p:cNvPr id="24" name="Title 4">
            <a:extLst>
              <a:ext uri="{FF2B5EF4-FFF2-40B4-BE49-F238E27FC236}">
                <a16:creationId xmlns:a16="http://schemas.microsoft.com/office/drawing/2014/main" id="{D1BB8BB8-6E2A-4780-BF93-BC08BD985A95}"/>
              </a:ext>
            </a:extLst>
          </p:cNvPr>
          <p:cNvSpPr txBox="1">
            <a:spLocks/>
          </p:cNvSpPr>
          <p:nvPr userDrawn="1"/>
        </p:nvSpPr>
        <p:spPr bwMode="gray">
          <a:xfrm>
            <a:off x="5643927" y="934896"/>
            <a:ext cx="1785648" cy="138499"/>
          </a:xfrm>
          <a:prstGeom prst="rect">
            <a:avLst/>
          </a:prstGeom>
        </p:spPr>
        <p:txBody>
          <a:bodyPr vert="horz" wrap="square" lIns="0" tIns="0" rIns="0" bIns="0" rtlCol="0" anchor="t" anchorCtr="0">
            <a:spAutoFit/>
          </a:bodyPr>
          <a:lstStyle>
            <a:lvl1pPr algn="l" defTabSz="914400" rtl="0" eaLnBrk="1" fontAlgn="ctr" latinLnBrk="0" hangingPunct="1">
              <a:lnSpc>
                <a:spcPct val="90000"/>
              </a:lnSpc>
              <a:spcBef>
                <a:spcPct val="0"/>
              </a:spcBef>
              <a:buNone/>
              <a:defRPr sz="3200" kern="1200">
                <a:solidFill>
                  <a:schemeClr val="tx1"/>
                </a:solidFill>
                <a:latin typeface="+mj-lt"/>
                <a:ea typeface="+mj-ea"/>
                <a:cs typeface="+mj-cs"/>
              </a:defRPr>
            </a:lvl1pPr>
          </a:lstStyle>
          <a:p>
            <a:pPr>
              <a:lnSpc>
                <a:spcPct val="100000"/>
              </a:lnSpc>
            </a:pPr>
            <a:r>
              <a:rPr lang="en-US" sz="900" cap="all" spc="50">
                <a:solidFill>
                  <a:schemeClr val="accent2"/>
                </a:solidFill>
                <a:latin typeface="+mn-lt"/>
              </a:rPr>
              <a:t>EXPERTS ON OUR TEAM</a:t>
            </a:r>
          </a:p>
        </p:txBody>
      </p:sp>
      <p:sp>
        <p:nvSpPr>
          <p:cNvPr id="25" name="Text Placeholder">
            <a:extLst>
              <a:ext uri="{FF2B5EF4-FFF2-40B4-BE49-F238E27FC236}">
                <a16:creationId xmlns:a16="http://schemas.microsoft.com/office/drawing/2014/main" id="{66A66B65-43D9-47D3-978B-CF71A12F1CEA}"/>
              </a:ext>
            </a:extLst>
          </p:cNvPr>
          <p:cNvSpPr txBox="1">
            <a:spLocks/>
          </p:cNvSpPr>
          <p:nvPr userDrawn="1"/>
        </p:nvSpPr>
        <p:spPr bwMode="gray">
          <a:xfrm>
            <a:off x="7969591" y="4166938"/>
            <a:ext cx="3050123" cy="600164"/>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sz="1300">
                <a:solidFill>
                  <a:schemeClr val="accent1">
                    <a:lumMod val="90000"/>
                  </a:schemeClr>
                </a:solidFill>
              </a:rPr>
              <a:t>The knowledge you need to stay current, plus the strategic guidance, data, and tools you need to take action. </a:t>
            </a:r>
          </a:p>
        </p:txBody>
      </p:sp>
      <p:sp>
        <p:nvSpPr>
          <p:cNvPr id="26" name="Text Placeholder">
            <a:extLst>
              <a:ext uri="{FF2B5EF4-FFF2-40B4-BE49-F238E27FC236}">
                <a16:creationId xmlns:a16="http://schemas.microsoft.com/office/drawing/2014/main" id="{687A8AA3-1980-4BEE-925E-A673CDA03405}"/>
              </a:ext>
            </a:extLst>
          </p:cNvPr>
          <p:cNvSpPr txBox="1">
            <a:spLocks/>
          </p:cNvSpPr>
          <p:nvPr userDrawn="1"/>
        </p:nvSpPr>
        <p:spPr bwMode="gray">
          <a:xfrm>
            <a:off x="7969591" y="3758786"/>
            <a:ext cx="1160050" cy="290849"/>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lnSpc>
                <a:spcPct val="90000"/>
              </a:lnSpc>
              <a:spcBef>
                <a:spcPts val="0"/>
              </a:spcBef>
              <a:buNone/>
            </a:pPr>
            <a:r>
              <a:rPr lang="en-US" sz="2100">
                <a:solidFill>
                  <a:schemeClr val="bg1"/>
                </a:solidFill>
                <a:latin typeface="+mj-lt"/>
              </a:rPr>
              <a:t>Research</a:t>
            </a:r>
          </a:p>
        </p:txBody>
      </p:sp>
      <p:cxnSp>
        <p:nvCxnSpPr>
          <p:cNvPr id="27" name="Straight Connector 26">
            <a:extLst>
              <a:ext uri="{FF2B5EF4-FFF2-40B4-BE49-F238E27FC236}">
                <a16:creationId xmlns:a16="http://schemas.microsoft.com/office/drawing/2014/main" id="{73717ECF-2B5F-4A19-8F0A-69C6B347ECB1}"/>
              </a:ext>
            </a:extLst>
          </p:cNvPr>
          <p:cNvCxnSpPr/>
          <p:nvPr userDrawn="1"/>
        </p:nvCxnSpPr>
        <p:spPr bwMode="gray">
          <a:xfrm>
            <a:off x="7969591" y="4116018"/>
            <a:ext cx="257175" cy="0"/>
          </a:xfrm>
          <a:prstGeom prst="line">
            <a:avLst/>
          </a:prstGeom>
          <a:ln w="19050">
            <a:solidFill>
              <a:schemeClr val="accent6"/>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28" name="Text Placeholder">
            <a:extLst>
              <a:ext uri="{FF2B5EF4-FFF2-40B4-BE49-F238E27FC236}">
                <a16:creationId xmlns:a16="http://schemas.microsoft.com/office/drawing/2014/main" id="{E54ECEE3-B452-44A4-BCD5-66133F9BA732}"/>
              </a:ext>
            </a:extLst>
          </p:cNvPr>
          <p:cNvSpPr txBox="1">
            <a:spLocks/>
          </p:cNvSpPr>
          <p:nvPr userDrawn="1"/>
        </p:nvSpPr>
        <p:spPr bwMode="gray">
          <a:xfrm>
            <a:off x="8852300" y="5560820"/>
            <a:ext cx="2972701" cy="600164"/>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sz="1300">
                <a:solidFill>
                  <a:schemeClr val="accent1">
                    <a:lumMod val="90000"/>
                  </a:schemeClr>
                </a:solidFill>
              </a:rPr>
              <a:t>Virtual and in-person leadership development, custom learning solutions, and online manager support.</a:t>
            </a:r>
          </a:p>
        </p:txBody>
      </p:sp>
      <p:sp>
        <p:nvSpPr>
          <p:cNvPr id="29" name="Text Placeholder">
            <a:extLst>
              <a:ext uri="{FF2B5EF4-FFF2-40B4-BE49-F238E27FC236}">
                <a16:creationId xmlns:a16="http://schemas.microsoft.com/office/drawing/2014/main" id="{787D4ECD-F89B-4255-B8DA-06C41276526F}"/>
              </a:ext>
            </a:extLst>
          </p:cNvPr>
          <p:cNvSpPr txBox="1">
            <a:spLocks/>
          </p:cNvSpPr>
          <p:nvPr userDrawn="1"/>
        </p:nvSpPr>
        <p:spPr bwMode="gray">
          <a:xfrm>
            <a:off x="8852300" y="5152668"/>
            <a:ext cx="2532194" cy="290849"/>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lnSpc>
                <a:spcPct val="90000"/>
              </a:lnSpc>
              <a:spcBef>
                <a:spcPts val="0"/>
              </a:spcBef>
              <a:buNone/>
            </a:pPr>
            <a:r>
              <a:rPr lang="en-US" sz="2100">
                <a:solidFill>
                  <a:schemeClr val="bg1"/>
                </a:solidFill>
                <a:latin typeface="+mj-lt"/>
              </a:rPr>
              <a:t>People development</a:t>
            </a:r>
          </a:p>
        </p:txBody>
      </p:sp>
      <p:cxnSp>
        <p:nvCxnSpPr>
          <p:cNvPr id="30" name="Straight Connector 29">
            <a:extLst>
              <a:ext uri="{FF2B5EF4-FFF2-40B4-BE49-F238E27FC236}">
                <a16:creationId xmlns:a16="http://schemas.microsoft.com/office/drawing/2014/main" id="{6328B075-5ADC-4F48-A04A-5638D9F2D919}"/>
              </a:ext>
            </a:extLst>
          </p:cNvPr>
          <p:cNvCxnSpPr/>
          <p:nvPr userDrawn="1"/>
        </p:nvCxnSpPr>
        <p:spPr bwMode="gray">
          <a:xfrm>
            <a:off x="8852300" y="5509900"/>
            <a:ext cx="257175" cy="0"/>
          </a:xfrm>
          <a:prstGeom prst="line">
            <a:avLst/>
          </a:prstGeom>
          <a:ln w="19050">
            <a:solidFill>
              <a:schemeClr val="accent6"/>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31" name="Chevron 211">
            <a:extLst>
              <a:ext uri="{FF2B5EF4-FFF2-40B4-BE49-F238E27FC236}">
                <a16:creationId xmlns:a16="http://schemas.microsoft.com/office/drawing/2014/main" id="{03879E46-8F53-4932-92E8-BC9380E85B6B}"/>
              </a:ext>
            </a:extLst>
          </p:cNvPr>
          <p:cNvSpPr/>
          <p:nvPr userDrawn="1"/>
        </p:nvSpPr>
        <p:spPr bwMode="ltGray">
          <a:xfrm rot="5400000">
            <a:off x="8558246" y="1210830"/>
            <a:ext cx="114752" cy="209163"/>
          </a:xfrm>
          <a:prstGeom prst="chevron">
            <a:avLst>
              <a:gd name="adj" fmla="val 60375"/>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2" name="Straight Connector 31">
            <a:extLst>
              <a:ext uri="{FF2B5EF4-FFF2-40B4-BE49-F238E27FC236}">
                <a16:creationId xmlns:a16="http://schemas.microsoft.com/office/drawing/2014/main" id="{9786C07D-EE85-4FC3-9BEB-641E9B75D438}"/>
              </a:ext>
            </a:extLst>
          </p:cNvPr>
          <p:cNvCxnSpPr>
            <a:cxnSpLocks/>
          </p:cNvCxnSpPr>
          <p:nvPr userDrawn="1"/>
        </p:nvCxnSpPr>
        <p:spPr bwMode="gray">
          <a:xfrm>
            <a:off x="5643927" y="1315411"/>
            <a:ext cx="2721223" cy="0"/>
          </a:xfrm>
          <a:prstGeom prst="line">
            <a:avLst/>
          </a:prstGeom>
          <a:ln w="6350">
            <a:solidFill>
              <a:schemeClr val="accent3"/>
            </a:solidFill>
            <a:headEnd type="none" w="med" len="med"/>
            <a:tailEnd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BAD820D-6078-4282-A582-E7DD9FF4501C}"/>
              </a:ext>
            </a:extLst>
          </p:cNvPr>
          <p:cNvCxnSpPr>
            <a:cxnSpLocks/>
          </p:cNvCxnSpPr>
          <p:nvPr userDrawn="1"/>
        </p:nvCxnSpPr>
        <p:spPr bwMode="gray">
          <a:xfrm>
            <a:off x="8866094" y="1315411"/>
            <a:ext cx="2721223" cy="0"/>
          </a:xfrm>
          <a:prstGeom prst="line">
            <a:avLst/>
          </a:prstGeom>
          <a:ln w="6350">
            <a:solidFill>
              <a:schemeClr val="accent3"/>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34" name="Text Placeholder">
            <a:extLst>
              <a:ext uri="{FF2B5EF4-FFF2-40B4-BE49-F238E27FC236}">
                <a16:creationId xmlns:a16="http://schemas.microsoft.com/office/drawing/2014/main" id="{78F02DFB-F32F-40FA-AC76-9D51123A8A31}"/>
              </a:ext>
            </a:extLst>
          </p:cNvPr>
          <p:cNvSpPr txBox="1">
            <a:spLocks/>
          </p:cNvSpPr>
          <p:nvPr userDrawn="1"/>
        </p:nvSpPr>
        <p:spPr bwMode="gray">
          <a:xfrm>
            <a:off x="6168830" y="1693297"/>
            <a:ext cx="5179179" cy="1082540"/>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lnSpc>
                <a:spcPct val="120000"/>
              </a:lnSpc>
              <a:buNone/>
            </a:pPr>
            <a:r>
              <a:rPr lang="en-US">
                <a:solidFill>
                  <a:schemeClr val="accent1">
                    <a:lumMod val="90000"/>
                  </a:schemeClr>
                </a:solidFill>
              </a:rPr>
              <a:t>Our experts harness a time-tested research process and</a:t>
            </a:r>
            <a:br>
              <a:rPr lang="en-US">
                <a:solidFill>
                  <a:schemeClr val="accent1">
                    <a:lumMod val="90000"/>
                  </a:schemeClr>
                </a:solidFill>
              </a:rPr>
            </a:br>
            <a:r>
              <a:rPr lang="en-US">
                <a:solidFill>
                  <a:schemeClr val="accent1">
                    <a:lumMod val="90000"/>
                  </a:schemeClr>
                </a:solidFill>
              </a:rPr>
              <a:t>   the collective wisdom of our vast member network to</a:t>
            </a:r>
            <a:br>
              <a:rPr lang="en-US">
                <a:solidFill>
                  <a:schemeClr val="accent1">
                    <a:lumMod val="90000"/>
                  </a:schemeClr>
                </a:solidFill>
              </a:rPr>
            </a:br>
            <a:r>
              <a:rPr lang="en-US">
                <a:solidFill>
                  <a:schemeClr val="accent1">
                    <a:lumMod val="90000"/>
                  </a:schemeClr>
                </a:solidFill>
              </a:rPr>
              <a:t>      develop </a:t>
            </a:r>
            <a:r>
              <a:rPr lang="en-US" b="1">
                <a:solidFill>
                  <a:schemeClr val="bg1"/>
                </a:solidFill>
              </a:rPr>
              <a:t>provocative insights</a:t>
            </a:r>
            <a:r>
              <a:rPr lang="en-US">
                <a:solidFill>
                  <a:schemeClr val="bg1"/>
                </a:solidFill>
              </a:rPr>
              <a:t>, </a:t>
            </a:r>
            <a:r>
              <a:rPr lang="en-US" b="1">
                <a:solidFill>
                  <a:schemeClr val="bg1"/>
                </a:solidFill>
              </a:rPr>
              <a:t>actionable strategies</a:t>
            </a:r>
            <a:r>
              <a:rPr lang="en-US">
                <a:solidFill>
                  <a:schemeClr val="bg1"/>
                </a:solidFill>
              </a:rPr>
              <a:t>,</a:t>
            </a:r>
            <a:br>
              <a:rPr lang="en-US">
                <a:solidFill>
                  <a:schemeClr val="bg1"/>
                </a:solidFill>
              </a:rPr>
            </a:br>
            <a:r>
              <a:rPr lang="en-US">
                <a:solidFill>
                  <a:schemeClr val="bg2"/>
                </a:solidFill>
              </a:rPr>
              <a:t>         </a:t>
            </a:r>
            <a:r>
              <a:rPr lang="en-US">
                <a:solidFill>
                  <a:schemeClr val="accent1">
                    <a:lumMod val="90000"/>
                  </a:schemeClr>
                </a:solidFill>
              </a:rPr>
              <a:t>and </a:t>
            </a:r>
            <a:r>
              <a:rPr lang="en-US" b="1">
                <a:solidFill>
                  <a:schemeClr val="bg1"/>
                </a:solidFill>
              </a:rPr>
              <a:t>practical tools</a:t>
            </a:r>
            <a:r>
              <a:rPr lang="en-US">
                <a:solidFill>
                  <a:schemeClr val="bg1"/>
                </a:solidFill>
              </a:rPr>
              <a:t> </a:t>
            </a:r>
            <a:r>
              <a:rPr lang="en-US">
                <a:solidFill>
                  <a:schemeClr val="accent1">
                    <a:lumMod val="90000"/>
                  </a:schemeClr>
                </a:solidFill>
              </a:rPr>
              <a:t>that are at the core of our offerings:</a:t>
            </a:r>
          </a:p>
        </p:txBody>
      </p:sp>
    </p:spTree>
    <p:extLst>
      <p:ext uri="{BB962C8B-B14F-4D97-AF65-F5344CB8AC3E}">
        <p14:creationId xmlns:p14="http://schemas.microsoft.com/office/powerpoint/2010/main" val="2617511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330" name="Picture 329">
            <a:extLst>
              <a:ext uri="{FF2B5EF4-FFF2-40B4-BE49-F238E27FC236}">
                <a16:creationId xmlns:a16="http://schemas.microsoft.com/office/drawing/2014/main" id="{1BE4BCF6-9E92-45E8-89F6-CC57B5018CA1}"/>
              </a:ext>
              <a:ext uri="{C183D7F6-B498-43B3-948B-1728B52AA6E4}">
                <adec:decorative xmlns:adec="http://schemas.microsoft.com/office/drawing/2017/decorative" val="1"/>
              </a:ext>
            </a:extLst>
          </p:cNvPr>
          <p:cNvPicPr>
            <a:picLocks noChangeAspect="1"/>
          </p:cNvPicPr>
          <p:nvPr userDrawn="1"/>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p:blipFill>
        <p:spPr bwMode="gray">
          <a:xfrm rot="10800000">
            <a:off x="1" y="3933699"/>
            <a:ext cx="12192000" cy="1801939"/>
          </a:xfrm>
          <a:prstGeom prst="rect">
            <a:avLst/>
          </a:prstGeom>
        </p:spPr>
      </p:pic>
      <p:pic>
        <p:nvPicPr>
          <p:cNvPr id="331" name="Picture 330">
            <a:extLst>
              <a:ext uri="{FF2B5EF4-FFF2-40B4-BE49-F238E27FC236}">
                <a16:creationId xmlns:a16="http://schemas.microsoft.com/office/drawing/2014/main" id="{8C61108E-E18F-462D-8325-BE454248AF0E}"/>
              </a:ext>
              <a:ext uri="{C183D7F6-B498-43B3-948B-1728B52AA6E4}">
                <adec:decorative xmlns:adec="http://schemas.microsoft.com/office/drawing/2017/decorative" val="1"/>
              </a:ext>
            </a:extLst>
          </p:cNvPr>
          <p:cNvPicPr>
            <a:picLocks noChangeAspect="1"/>
          </p:cNvPicPr>
          <p:nvPr userDrawn="1"/>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p:blipFill>
        <p:spPr bwMode="gray">
          <a:xfrm>
            <a:off x="1" y="757832"/>
            <a:ext cx="12192000" cy="1801939"/>
          </a:xfrm>
          <a:prstGeom prst="rect">
            <a:avLst/>
          </a:prstGeom>
        </p:spPr>
      </p:pic>
      <p:sp>
        <p:nvSpPr>
          <p:cNvPr id="329" name="Parallelogram 328">
            <a:extLst>
              <a:ext uri="{FF2B5EF4-FFF2-40B4-BE49-F238E27FC236}">
                <a16:creationId xmlns:a16="http://schemas.microsoft.com/office/drawing/2014/main" id="{6551C16D-7D05-42EB-A655-79CD040D8CC6}"/>
              </a:ext>
              <a:ext uri="{C183D7F6-B498-43B3-948B-1728B52AA6E4}">
                <adec:decorative xmlns:adec="http://schemas.microsoft.com/office/drawing/2017/decorative" val="1"/>
              </a:ext>
            </a:extLst>
          </p:cNvPr>
          <p:cNvSpPr>
            <a:spLocks noChangeAspect="1"/>
          </p:cNvSpPr>
          <p:nvPr userDrawn="1"/>
        </p:nvSpPr>
        <p:spPr bwMode="gray">
          <a:xfrm flipH="1">
            <a:off x="903039" y="1033887"/>
            <a:ext cx="5894303" cy="4425696"/>
          </a:xfrm>
          <a:prstGeom prst="parallelogram">
            <a:avLst>
              <a:gd name="adj" fmla="val 64560"/>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laceholder - Subtitle"/>
          <p:cNvSpPr>
            <a:spLocks noGrp="1"/>
          </p:cNvSpPr>
          <p:nvPr userDrawn="1">
            <p:ph type="body" sz="quarter" idx="19" hasCustomPrompt="1"/>
          </p:nvPr>
        </p:nvSpPr>
        <p:spPr bwMode="gray">
          <a:xfrm>
            <a:off x="2708217" y="3804911"/>
            <a:ext cx="7958141" cy="1348061"/>
          </a:xfrm>
        </p:spPr>
        <p:txBody>
          <a:bodyPr/>
          <a:lstStyle>
            <a:lvl1pPr marL="0" indent="0">
              <a:lnSpc>
                <a:spcPct val="90000"/>
              </a:lnSpc>
              <a:spcBef>
                <a:spcPts val="0"/>
              </a:spcBef>
              <a:buNone/>
              <a:defRPr sz="4800">
                <a:solidFill>
                  <a:schemeClr val="tx1"/>
                </a:solidFill>
                <a:latin typeface="+mj-lt"/>
                <a:cs typeface="Times New Roman" panose="02020603050405020304" pitchFamily="18" charset="0"/>
              </a:defRPr>
            </a:lvl1pPr>
            <a:lvl2pPr marL="114300" indent="0">
              <a:spcBef>
                <a:spcPts val="0"/>
              </a:spcBef>
              <a:buNone/>
              <a:defRPr sz="1100">
                <a:solidFill>
                  <a:schemeClr val="accent1"/>
                </a:solidFill>
              </a:defRPr>
            </a:lvl2pPr>
            <a:lvl3pPr marL="228600" indent="0">
              <a:spcBef>
                <a:spcPts val="0"/>
              </a:spcBef>
              <a:buNone/>
              <a:defRPr sz="1100">
                <a:solidFill>
                  <a:schemeClr val="accent1"/>
                </a:solidFill>
              </a:defRPr>
            </a:lvl3pPr>
            <a:lvl4pPr marL="342900" indent="0">
              <a:spcBef>
                <a:spcPts val="0"/>
              </a:spcBef>
              <a:buNone/>
              <a:defRPr sz="1100">
                <a:solidFill>
                  <a:schemeClr val="accent1"/>
                </a:solidFill>
              </a:defRPr>
            </a:lvl4pPr>
            <a:lvl5pPr marL="457200" indent="0">
              <a:spcBef>
                <a:spcPts val="0"/>
              </a:spcBef>
              <a:buNone/>
              <a:defRPr sz="1100">
                <a:solidFill>
                  <a:schemeClr val="accent1"/>
                </a:solidFill>
              </a:defRPr>
            </a:lvl5pPr>
          </a:lstStyle>
          <a:p>
            <a:pPr lvl="0"/>
            <a:r>
              <a:rPr lang="en-US"/>
              <a:t>Section title – TNR 48pt, sentence case</a:t>
            </a:r>
          </a:p>
        </p:txBody>
      </p:sp>
      <p:sp>
        <p:nvSpPr>
          <p:cNvPr id="37"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accent4"/>
                </a:solidFill>
                <a:latin typeface="+mn-lt"/>
                <a:cs typeface="Arial" panose="020B0604020202020204" pitchFamily="34" charset="0"/>
              </a:rPr>
              <a:t>‹#›</a:t>
            </a:fld>
            <a:endParaRPr lang="en-US" sz="1200" b="1">
              <a:solidFill>
                <a:schemeClr val="accent4"/>
              </a:solidFill>
              <a:latin typeface="+mn-lt"/>
            </a:endParaRPr>
          </a:p>
        </p:txBody>
      </p:sp>
      <p:sp>
        <p:nvSpPr>
          <p:cNvPr id="4" name="Text Placeholder 3"/>
          <p:cNvSpPr>
            <a:spLocks noGrp="1"/>
          </p:cNvSpPr>
          <p:nvPr userDrawn="1">
            <p:ph type="body" sz="quarter" idx="20" hasCustomPrompt="1"/>
          </p:nvPr>
        </p:nvSpPr>
        <p:spPr bwMode="gray">
          <a:xfrm>
            <a:off x="2641867" y="1718186"/>
            <a:ext cx="2257425" cy="2308324"/>
          </a:xfrm>
        </p:spPr>
        <p:txBody>
          <a:bodyPr/>
          <a:lstStyle>
            <a:lvl1pPr marL="0" indent="0">
              <a:spcBef>
                <a:spcPts val="0"/>
              </a:spcBef>
              <a:buNone/>
              <a:defRPr sz="15000">
                <a:latin typeface="+mj-lt"/>
                <a:cs typeface="Times New Roman" panose="02020603050405020304" pitchFamily="18" charset="0"/>
              </a:defRPr>
            </a:lvl1pPr>
          </a:lstStyle>
          <a:p>
            <a:pPr lvl="0"/>
            <a:r>
              <a:rPr lang="en-US"/>
              <a:t>01</a:t>
            </a:r>
          </a:p>
        </p:txBody>
      </p:sp>
      <p:pic>
        <p:nvPicPr>
          <p:cNvPr id="187" name="Graphic 186">
            <a:extLst>
              <a:ext uri="{FF2B5EF4-FFF2-40B4-BE49-F238E27FC236}">
                <a16:creationId xmlns:a16="http://schemas.microsoft.com/office/drawing/2014/main" id="{706DDC79-2967-446F-878C-34C504393423}"/>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bwMode="gray">
          <a:xfrm>
            <a:off x="609601" y="6273198"/>
            <a:ext cx="1051558" cy="291148"/>
          </a:xfrm>
          <a:prstGeom prst="rect">
            <a:avLst/>
          </a:prstGeom>
        </p:spPr>
      </p:pic>
      <p:pic>
        <p:nvPicPr>
          <p:cNvPr id="168" name="Graphic 167">
            <a:extLst>
              <a:ext uri="{FF2B5EF4-FFF2-40B4-BE49-F238E27FC236}">
                <a16:creationId xmlns:a16="http://schemas.microsoft.com/office/drawing/2014/main" id="{E2516D7D-1315-4D9E-A9B0-56715346A782}"/>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1896065" y="6311465"/>
            <a:ext cx="9281141" cy="101571"/>
          </a:xfrm>
          <a:prstGeom prst="rect">
            <a:avLst/>
          </a:prstGeom>
        </p:spPr>
      </p:pic>
    </p:spTree>
    <p:extLst>
      <p:ext uri="{BB962C8B-B14F-4D97-AF65-F5344CB8AC3E}">
        <p14:creationId xmlns:p14="http://schemas.microsoft.com/office/powerpoint/2010/main" val="2017387850"/>
      </p:ext>
    </p:extLst>
  </p:cSld>
  <p:clrMapOvr>
    <a:masterClrMapping/>
  </p:clrMapOvr>
  <p:extLst>
    <p:ext uri="{DCECCB84-F9BA-43D5-87BE-67443E8EF086}">
      <p15:sldGuideLst xmlns:p15="http://schemas.microsoft.com/office/powerpoint/2012/main">
        <p15:guide id="1" pos="1704" userDrawn="1">
          <p15:clr>
            <a:srgbClr val="FBAE40"/>
          </p15:clr>
        </p15:guide>
        <p15:guide id="2" pos="6722" userDrawn="1">
          <p15:clr>
            <a:srgbClr val="FBAE40"/>
          </p15:clr>
        </p15:guide>
        <p15:guide id="3" orient="horz" pos="239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29" name="Placeholder - Footnote"/>
          <p:cNvSpPr>
            <a:spLocks noGrp="1"/>
          </p:cNvSpPr>
          <p:nvPr>
            <p:ph type="body" sz="quarter" idx="28" hasCustomPrompt="1"/>
          </p:nvPr>
        </p:nvSpPr>
        <p:spPr bwMode="gray">
          <a:xfrm>
            <a:off x="612773" y="5952324"/>
            <a:ext cx="3657600" cy="215444"/>
          </a:xfrm>
        </p:spPr>
        <p:txBody>
          <a:bodyPr lIns="0" rIns="0" bIns="0" anchor="b" anchorCtr="0"/>
          <a:lstStyle>
            <a:lvl1pPr marL="115888" indent="-115888">
              <a:spcBef>
                <a:spcPts val="200"/>
              </a:spcBef>
              <a:buClr>
                <a:schemeClr val="accent3"/>
              </a:buClr>
              <a:buFont typeface="+mj-lt"/>
              <a:buAutoNum type="arabicPeriod"/>
              <a:defRPr lang="en-US" sz="700" kern="1200" baseline="0" dirty="0" smtClean="0">
                <a:solidFill>
                  <a:schemeClr val="accent3"/>
                </a:solidFill>
                <a:latin typeface="+mn-lt"/>
                <a:ea typeface="+mn-ea"/>
                <a:cs typeface="+mn-cs"/>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Click to add footnote. Numbers appear automatically (no additional space or tab needed). Use a period at the end of each footnote. Stretch the box to the right as needed.</a:t>
            </a:r>
          </a:p>
        </p:txBody>
      </p:sp>
      <p:sp>
        <p:nvSpPr>
          <p:cNvPr id="27" name="Placeholder - Source"/>
          <p:cNvSpPr>
            <a:spLocks noGrp="1"/>
          </p:cNvSpPr>
          <p:nvPr>
            <p:ph type="body" sz="quarter" idx="27" hasCustomPrompt="1"/>
          </p:nvPr>
        </p:nvSpPr>
        <p:spPr bwMode="gray">
          <a:xfrm>
            <a:off x="8809022" y="5952324"/>
            <a:ext cx="2767408" cy="215444"/>
          </a:xfrm>
        </p:spPr>
        <p:txBody>
          <a:bodyPr rIns="0" bIns="0" anchor="b" anchorCtr="0"/>
          <a:lstStyle>
            <a:lvl1pPr marL="0" indent="0">
              <a:spcBef>
                <a:spcPts val="0"/>
              </a:spcBef>
              <a:buNone/>
              <a:defRPr sz="700" baseline="0">
                <a:solidFill>
                  <a:schemeClr val="accent3"/>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Source: Click to add source. Use a single space after “Source:” and a period at the end of the source. Stretch the box to the left as needed.</a:t>
            </a:r>
          </a:p>
        </p:txBody>
      </p:sp>
      <p:sp>
        <p:nvSpPr>
          <p:cNvPr id="2" name="Title 1"/>
          <p:cNvSpPr>
            <a:spLocks noGrp="1"/>
          </p:cNvSpPr>
          <p:nvPr>
            <p:ph type="title" hasCustomPrompt="1"/>
          </p:nvPr>
        </p:nvSpPr>
        <p:spPr bwMode="gray">
          <a:xfrm>
            <a:off x="612774" y="588771"/>
            <a:ext cx="10972801" cy="540917"/>
          </a:xfrm>
        </p:spPr>
        <p:txBody>
          <a:bodyPr/>
          <a:lstStyle>
            <a:lvl1pPr>
              <a:defRPr/>
            </a:lvl1pPr>
          </a:lstStyle>
          <a:p>
            <a:r>
              <a:rPr lang="en-US"/>
              <a:t>Slide title, Times New Roman 38pt, sentence case</a:t>
            </a:r>
          </a:p>
        </p:txBody>
      </p:sp>
      <p:sp>
        <p:nvSpPr>
          <p:cNvPr id="228" name="Slide Number">
            <a:extLst>
              <a:ext uri="{FF2B5EF4-FFF2-40B4-BE49-F238E27FC236}">
                <a16:creationId xmlns:a16="http://schemas.microsoft.com/office/drawing/2014/main" id="{32F00C1D-B606-44BC-A70C-599AD1779AC9}"/>
              </a:ext>
            </a:extLst>
          </p:cNvP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accent4"/>
                </a:solidFill>
                <a:latin typeface="+mn-lt"/>
                <a:cs typeface="Arial" panose="020B0604020202020204" pitchFamily="34" charset="0"/>
              </a:rPr>
              <a:t>‹#›</a:t>
            </a:fld>
            <a:endParaRPr lang="en-US" sz="1200" b="1">
              <a:solidFill>
                <a:schemeClr val="accent4"/>
              </a:solidFill>
              <a:latin typeface="+mn-lt"/>
            </a:endParaRPr>
          </a:p>
        </p:txBody>
      </p:sp>
      <p:pic>
        <p:nvPicPr>
          <p:cNvPr id="229" name="Graphic 228">
            <a:extLst>
              <a:ext uri="{FF2B5EF4-FFF2-40B4-BE49-F238E27FC236}">
                <a16:creationId xmlns:a16="http://schemas.microsoft.com/office/drawing/2014/main" id="{EC5DBFAD-83A3-48FD-AE5A-C5DDE87105D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gray">
          <a:xfrm>
            <a:off x="609601" y="6273198"/>
            <a:ext cx="1051558" cy="291148"/>
          </a:xfrm>
          <a:prstGeom prst="rect">
            <a:avLst/>
          </a:prstGeom>
        </p:spPr>
      </p:pic>
      <p:pic>
        <p:nvPicPr>
          <p:cNvPr id="196" name="Graphic 195">
            <a:extLst>
              <a:ext uri="{FF2B5EF4-FFF2-40B4-BE49-F238E27FC236}">
                <a16:creationId xmlns:a16="http://schemas.microsoft.com/office/drawing/2014/main" id="{CB71F512-DF86-4D8A-8A82-08F0E2494B8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896065" y="6311465"/>
            <a:ext cx="9281141" cy="101571"/>
          </a:xfrm>
          <a:prstGeom prst="rect">
            <a:avLst/>
          </a:prstGeom>
        </p:spPr>
      </p:pic>
    </p:spTree>
    <p:extLst>
      <p:ext uri="{BB962C8B-B14F-4D97-AF65-F5344CB8AC3E}">
        <p14:creationId xmlns:p14="http://schemas.microsoft.com/office/powerpoint/2010/main" val="3012823672"/>
      </p:ext>
    </p:extLst>
  </p:cSld>
  <p:clrMapOvr>
    <a:masterClrMapping/>
  </p:clrMapOvr>
  <p:extLst>
    <p:ext uri="{DCECCB84-F9BA-43D5-87BE-67443E8EF086}">
      <p15:sldGuideLst xmlns:p15="http://schemas.microsoft.com/office/powerpoint/2012/main">
        <p15:guide id="1" orient="horz" pos="3889" userDrawn="1">
          <p15:clr>
            <a:srgbClr val="FBAE40"/>
          </p15:clr>
        </p15:guide>
        <p15:guide id="2" orient="horz" pos="109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pact slide - Dark">
    <p:bg bwMode="gray">
      <p:bgPr>
        <a:solidFill>
          <a:schemeClr val="accent5"/>
        </a:solidFill>
        <a:effectLst/>
      </p:bgPr>
    </p:bg>
    <p:spTree>
      <p:nvGrpSpPr>
        <p:cNvPr id="1" name=""/>
        <p:cNvGrpSpPr/>
        <p:nvPr/>
      </p:nvGrpSpPr>
      <p:grpSpPr>
        <a:xfrm>
          <a:off x="0" y="0"/>
          <a:ext cx="0" cy="0"/>
          <a:chOff x="0" y="0"/>
          <a:chExt cx="0" cy="0"/>
        </a:xfrm>
      </p:grpSpPr>
      <p:sp>
        <p:nvSpPr>
          <p:cNvPr id="166" name="Parallelogram 165">
            <a:extLst>
              <a:ext uri="{FF2B5EF4-FFF2-40B4-BE49-F238E27FC236}">
                <a16:creationId xmlns:a16="http://schemas.microsoft.com/office/drawing/2014/main" id="{D108E857-2F65-45BF-88AB-8965CF812E48}"/>
              </a:ext>
              <a:ext uri="{C183D7F6-B498-43B3-948B-1728B52AA6E4}">
                <adec:decorative xmlns:adec="http://schemas.microsoft.com/office/drawing/2017/decorative" val="1"/>
              </a:ext>
            </a:extLst>
          </p:cNvPr>
          <p:cNvSpPr>
            <a:spLocks noChangeAspect="1"/>
          </p:cNvSpPr>
          <p:nvPr userDrawn="1"/>
        </p:nvSpPr>
        <p:spPr bwMode="gray">
          <a:xfrm flipH="1">
            <a:off x="3265729" y="1216152"/>
            <a:ext cx="5660542" cy="4425696"/>
          </a:xfrm>
          <a:prstGeom prst="parallelogram">
            <a:avLst>
              <a:gd name="adj" fmla="val 65186"/>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4"/>
          <p:cNvSpPr>
            <a:spLocks noGrp="1"/>
          </p:cNvSpPr>
          <p:nvPr userDrawn="1">
            <p:ph type="body" sz="quarter" idx="27" hasCustomPrompt="1"/>
          </p:nvPr>
        </p:nvSpPr>
        <p:spPr bwMode="gray">
          <a:xfrm>
            <a:off x="1231665" y="2084548"/>
            <a:ext cx="9728671" cy="2166747"/>
          </a:xfrm>
        </p:spPr>
        <p:txBody>
          <a:bodyPr>
            <a:spAutoFit/>
          </a:bodyPr>
          <a:lstStyle>
            <a:lvl1pPr marL="0" indent="0">
              <a:lnSpc>
                <a:spcPct val="110000"/>
              </a:lnSpc>
              <a:spcBef>
                <a:spcPts val="1800"/>
              </a:spcBef>
              <a:buNone/>
              <a:defRPr sz="3200" baseline="0">
                <a:solidFill>
                  <a:schemeClr val="bg1"/>
                </a:solidFill>
                <a:latin typeface="+mj-lt"/>
                <a:cs typeface="Times New Roman" panose="02020603050405020304" pitchFamily="18" charset="0"/>
              </a:defRPr>
            </a:lvl1pPr>
            <a:lvl2pPr marL="163289" indent="0">
              <a:spcBef>
                <a:spcPts val="0"/>
              </a:spcBef>
              <a:buNone/>
              <a:defRPr sz="2000">
                <a:solidFill>
                  <a:schemeClr val="accent3"/>
                </a:solidFill>
              </a:defRPr>
            </a:lvl2pPr>
            <a:lvl3pPr marL="326578" indent="0">
              <a:spcBef>
                <a:spcPts val="0"/>
              </a:spcBef>
              <a:buNone/>
              <a:defRPr sz="2000">
                <a:solidFill>
                  <a:schemeClr val="accent3"/>
                </a:solidFill>
              </a:defRPr>
            </a:lvl3pPr>
            <a:lvl4pPr marL="489867" indent="0">
              <a:spcBef>
                <a:spcPts val="0"/>
              </a:spcBef>
              <a:buNone/>
              <a:defRPr sz="2000">
                <a:solidFill>
                  <a:schemeClr val="accent3"/>
                </a:solidFill>
              </a:defRPr>
            </a:lvl4pPr>
            <a:lvl5pPr marL="653156" indent="0">
              <a:spcBef>
                <a:spcPts val="0"/>
              </a:spcBef>
              <a:buNone/>
              <a:defRPr sz="2000">
                <a:solidFill>
                  <a:schemeClr val="accent3"/>
                </a:solidFill>
              </a:defRPr>
            </a:lvl5pPr>
          </a:lstStyle>
          <a:p>
            <a:pPr lvl="0"/>
            <a:r>
              <a:rPr lang="en-US"/>
              <a:t>“Previously, I would never know if employees had their most productive day. The employee wouldn’t even know. Now throughout the day, we both know if they are tracking to have their ‘best day ever’ and we can celebrate it!”</a:t>
            </a:r>
          </a:p>
        </p:txBody>
      </p:sp>
      <p:sp>
        <p:nvSpPr>
          <p:cNvPr id="14" name="Text Placeholder 6"/>
          <p:cNvSpPr>
            <a:spLocks noGrp="1"/>
          </p:cNvSpPr>
          <p:nvPr userDrawn="1">
            <p:ph type="body" sz="quarter" idx="28" hasCustomPrompt="1"/>
          </p:nvPr>
        </p:nvSpPr>
        <p:spPr bwMode="gray">
          <a:xfrm>
            <a:off x="8805798" y="5952207"/>
            <a:ext cx="2770632" cy="215444"/>
          </a:xfrm>
        </p:spPr>
        <p:txBody>
          <a:bodyPr rIns="0" bIns="0" anchor="b" anchorCtr="0"/>
          <a:lstStyle>
            <a:lvl1pPr marL="0" indent="0">
              <a:spcBef>
                <a:spcPts val="0"/>
              </a:spcBef>
              <a:buNone/>
              <a:defRPr sz="700">
                <a:solidFill>
                  <a:schemeClr val="accent3"/>
                </a:solidFill>
              </a:defRPr>
            </a:lvl1pPr>
            <a:lvl2pPr marL="163289" indent="0">
              <a:spcBef>
                <a:spcPts val="0"/>
              </a:spcBef>
              <a:buNone/>
              <a:defRPr sz="714"/>
            </a:lvl2pPr>
            <a:lvl3pPr marL="326578" indent="0">
              <a:spcBef>
                <a:spcPts val="0"/>
              </a:spcBef>
              <a:buNone/>
              <a:defRPr sz="714"/>
            </a:lvl3pPr>
            <a:lvl4pPr marL="489867" indent="0">
              <a:spcBef>
                <a:spcPts val="0"/>
              </a:spcBef>
              <a:buNone/>
              <a:defRPr sz="714"/>
            </a:lvl4pPr>
            <a:lvl5pPr marL="653156" indent="0">
              <a:spcBef>
                <a:spcPts val="0"/>
              </a:spcBef>
              <a:buNone/>
              <a:defRPr sz="714"/>
            </a:lvl5pPr>
          </a:lstStyle>
          <a:p>
            <a:pPr lvl="0"/>
            <a:r>
              <a:rPr lang="en-US"/>
              <a:t>Source: Click to add source. Use a single space after “Source:” and a period at the end of the source. Stretch the box to the left as needed.</a:t>
            </a:r>
          </a:p>
        </p:txBody>
      </p:sp>
      <p:sp>
        <p:nvSpPr>
          <p:cNvPr id="9" name="Text Placeholder 6"/>
          <p:cNvSpPr>
            <a:spLocks noGrp="1"/>
          </p:cNvSpPr>
          <p:nvPr userDrawn="1">
            <p:ph type="body" sz="quarter" idx="30" hasCustomPrompt="1"/>
          </p:nvPr>
        </p:nvSpPr>
        <p:spPr bwMode="gray">
          <a:xfrm>
            <a:off x="612773" y="5952207"/>
            <a:ext cx="3657600" cy="215444"/>
          </a:xfrm>
        </p:spPr>
        <p:txBody>
          <a:bodyPr lIns="0" rIns="0" bIns="0" anchor="b" anchorCtr="0"/>
          <a:lstStyle>
            <a:lvl1pPr marL="115888" indent="-115888">
              <a:spcBef>
                <a:spcPts val="200"/>
              </a:spcBef>
              <a:buClr>
                <a:schemeClr val="accent3"/>
              </a:buClr>
              <a:buFont typeface="+mj-lt"/>
              <a:buAutoNum type="arabicPeriod"/>
              <a:defRPr sz="700">
                <a:solidFill>
                  <a:schemeClr val="accent3"/>
                </a:solidFill>
              </a:defRPr>
            </a:lvl1pPr>
            <a:lvl2pPr marL="163289" indent="0">
              <a:spcBef>
                <a:spcPts val="0"/>
              </a:spcBef>
              <a:buNone/>
              <a:defRPr sz="714"/>
            </a:lvl2pPr>
            <a:lvl3pPr marL="326578" indent="0">
              <a:spcBef>
                <a:spcPts val="0"/>
              </a:spcBef>
              <a:buNone/>
              <a:defRPr sz="714"/>
            </a:lvl3pPr>
            <a:lvl4pPr marL="489867" indent="0">
              <a:spcBef>
                <a:spcPts val="0"/>
              </a:spcBef>
              <a:buNone/>
              <a:defRPr sz="714"/>
            </a:lvl4pPr>
            <a:lvl5pPr marL="653156" indent="0">
              <a:spcBef>
                <a:spcPts val="0"/>
              </a:spcBef>
              <a:buNone/>
              <a:defRPr sz="714"/>
            </a:lvl5pPr>
          </a:lstStyle>
          <a:p>
            <a:pPr lvl="0"/>
            <a:r>
              <a:rPr lang="en-US"/>
              <a:t>Click to add footnote. Numbers appear automatically (no additional space or tab needed). Use a period at the end of each footnote. Stretch the box to the right as needed.</a:t>
            </a:r>
          </a:p>
        </p:txBody>
      </p:sp>
      <p:sp>
        <p:nvSpPr>
          <p:cNvPr id="167" name="Slide Number">
            <a:extLst>
              <a:ext uri="{FF2B5EF4-FFF2-40B4-BE49-F238E27FC236}">
                <a16:creationId xmlns:a16="http://schemas.microsoft.com/office/drawing/2014/main" id="{6754ED1A-2097-4104-9479-BB369FD3B52D}"/>
              </a:ext>
            </a:extLst>
          </p:cNvP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bg1"/>
                </a:solidFill>
                <a:latin typeface="+mn-lt"/>
                <a:cs typeface="Arial" panose="020B0604020202020204" pitchFamily="34" charset="0"/>
              </a:rPr>
              <a:t>‹#›</a:t>
            </a:fld>
            <a:endParaRPr lang="en-US" sz="1200" b="1">
              <a:solidFill>
                <a:schemeClr val="bg1"/>
              </a:solidFill>
              <a:latin typeface="+mn-lt"/>
            </a:endParaRPr>
          </a:p>
        </p:txBody>
      </p:sp>
      <p:pic>
        <p:nvPicPr>
          <p:cNvPr id="169" name="Graphic 168">
            <a:extLst>
              <a:ext uri="{FF2B5EF4-FFF2-40B4-BE49-F238E27FC236}">
                <a16:creationId xmlns:a16="http://schemas.microsoft.com/office/drawing/2014/main" id="{183B66EE-8447-4829-BF62-C83DCE5FE132}"/>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gray">
          <a:xfrm>
            <a:off x="609600" y="6273198"/>
            <a:ext cx="1051560" cy="291148"/>
          </a:xfrm>
          <a:prstGeom prst="rect">
            <a:avLst/>
          </a:prstGeom>
        </p:spPr>
      </p:pic>
      <p:pic>
        <p:nvPicPr>
          <p:cNvPr id="168" name="Graphic 167">
            <a:extLst>
              <a:ext uri="{FF2B5EF4-FFF2-40B4-BE49-F238E27FC236}">
                <a16:creationId xmlns:a16="http://schemas.microsoft.com/office/drawing/2014/main" id="{650BCF0F-4A5E-4085-9F61-DCE145DD197C}"/>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896065" y="6311465"/>
            <a:ext cx="9281141" cy="101571"/>
          </a:xfrm>
          <a:prstGeom prst="rect">
            <a:avLst/>
          </a:prstGeom>
        </p:spPr>
      </p:pic>
    </p:spTree>
    <p:extLst>
      <p:ext uri="{BB962C8B-B14F-4D97-AF65-F5344CB8AC3E}">
        <p14:creationId xmlns:p14="http://schemas.microsoft.com/office/powerpoint/2010/main" val="3041529178"/>
      </p:ext>
    </p:extLst>
  </p:cSld>
  <p:clrMapOvr>
    <a:masterClrMapping/>
  </p:clrMapOvr>
  <p:extLst>
    <p:ext uri="{DCECCB84-F9BA-43D5-87BE-67443E8EF086}">
      <p15:sldGuideLst xmlns:p15="http://schemas.microsoft.com/office/powerpoint/2012/main">
        <p15:guide id="1" orient="horz" pos="3889" userDrawn="1">
          <p15:clr>
            <a:srgbClr val="FBAE40"/>
          </p15:clr>
        </p15:guide>
        <p15:guide id="2" orient="horz" pos="47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pact slide - Light">
    <p:bg bwMode="gray">
      <p:bgPr>
        <a:solidFill>
          <a:schemeClr val="tx2"/>
        </a:solidFill>
        <a:effectLst/>
      </p:bgPr>
    </p:bg>
    <p:spTree>
      <p:nvGrpSpPr>
        <p:cNvPr id="1" name=""/>
        <p:cNvGrpSpPr/>
        <p:nvPr/>
      </p:nvGrpSpPr>
      <p:grpSpPr>
        <a:xfrm>
          <a:off x="0" y="0"/>
          <a:ext cx="0" cy="0"/>
          <a:chOff x="0" y="0"/>
          <a:chExt cx="0" cy="0"/>
        </a:xfrm>
      </p:grpSpPr>
      <p:pic>
        <p:nvPicPr>
          <p:cNvPr id="176" name="Picture 175">
            <a:extLst>
              <a:ext uri="{FF2B5EF4-FFF2-40B4-BE49-F238E27FC236}">
                <a16:creationId xmlns:a16="http://schemas.microsoft.com/office/drawing/2014/main" id="{BB396139-6543-461A-B7C5-9FEBB6C93140}"/>
              </a:ext>
              <a:ext uri="{C183D7F6-B498-43B3-948B-1728B52AA6E4}">
                <adec:decorative xmlns:adec="http://schemas.microsoft.com/office/drawing/2017/decorative" val="1"/>
              </a:ext>
            </a:extLst>
          </p:cNvPr>
          <p:cNvPicPr>
            <a:picLocks noChangeAspect="1"/>
          </p:cNvPicPr>
          <p:nvPr userDrawn="1"/>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p:blipFill>
        <p:spPr bwMode="gray">
          <a:xfrm rot="10800000">
            <a:off x="1" y="3933699"/>
            <a:ext cx="12192000" cy="1801939"/>
          </a:xfrm>
          <a:prstGeom prst="rect">
            <a:avLst/>
          </a:prstGeom>
        </p:spPr>
      </p:pic>
      <p:pic>
        <p:nvPicPr>
          <p:cNvPr id="177" name="Picture 176">
            <a:extLst>
              <a:ext uri="{FF2B5EF4-FFF2-40B4-BE49-F238E27FC236}">
                <a16:creationId xmlns:a16="http://schemas.microsoft.com/office/drawing/2014/main" id="{C451F22D-8094-473F-B672-CFEFBCCECADE}"/>
              </a:ext>
              <a:ext uri="{C183D7F6-B498-43B3-948B-1728B52AA6E4}">
                <adec:decorative xmlns:adec="http://schemas.microsoft.com/office/drawing/2017/decorative" val="1"/>
              </a:ext>
            </a:extLst>
          </p:cNvPr>
          <p:cNvPicPr>
            <a:picLocks noChangeAspect="1"/>
          </p:cNvPicPr>
          <p:nvPr userDrawn="1"/>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p:blipFill>
        <p:spPr bwMode="gray">
          <a:xfrm>
            <a:off x="1" y="757832"/>
            <a:ext cx="12192000" cy="1801939"/>
          </a:xfrm>
          <a:prstGeom prst="rect">
            <a:avLst/>
          </a:prstGeom>
        </p:spPr>
      </p:pic>
      <p:sp>
        <p:nvSpPr>
          <p:cNvPr id="173" name="Parallelogram 172">
            <a:extLst>
              <a:ext uri="{FF2B5EF4-FFF2-40B4-BE49-F238E27FC236}">
                <a16:creationId xmlns:a16="http://schemas.microsoft.com/office/drawing/2014/main" id="{BEF50957-B6B6-44D1-8413-6ADF8E668227}"/>
              </a:ext>
              <a:ext uri="{C183D7F6-B498-43B3-948B-1728B52AA6E4}">
                <adec:decorative xmlns:adec="http://schemas.microsoft.com/office/drawing/2017/decorative" val="1"/>
              </a:ext>
            </a:extLst>
          </p:cNvPr>
          <p:cNvSpPr>
            <a:spLocks noChangeAspect="1"/>
          </p:cNvSpPr>
          <p:nvPr userDrawn="1"/>
        </p:nvSpPr>
        <p:spPr bwMode="gray">
          <a:xfrm flipH="1">
            <a:off x="3265729" y="1039150"/>
            <a:ext cx="5660542" cy="4425696"/>
          </a:xfrm>
          <a:prstGeom prst="parallelogram">
            <a:avLst>
              <a:gd name="adj" fmla="val 65186"/>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4"/>
          <p:cNvSpPr>
            <a:spLocks noGrp="1"/>
          </p:cNvSpPr>
          <p:nvPr userDrawn="1">
            <p:ph type="body" sz="quarter" idx="27" hasCustomPrompt="1"/>
          </p:nvPr>
        </p:nvSpPr>
        <p:spPr bwMode="gray">
          <a:xfrm>
            <a:off x="1231664" y="2168625"/>
            <a:ext cx="9728671" cy="2166747"/>
          </a:xfrm>
        </p:spPr>
        <p:txBody>
          <a:bodyPr>
            <a:spAutoFit/>
          </a:bodyPr>
          <a:lstStyle>
            <a:lvl1pPr marL="0" indent="0">
              <a:lnSpc>
                <a:spcPct val="110000"/>
              </a:lnSpc>
              <a:spcBef>
                <a:spcPts val="1800"/>
              </a:spcBef>
              <a:buNone/>
              <a:defRPr sz="3200" baseline="0">
                <a:solidFill>
                  <a:schemeClr val="tx1"/>
                </a:solidFill>
                <a:latin typeface="+mj-lt"/>
                <a:cs typeface="Times New Roman" panose="02020603050405020304" pitchFamily="18" charset="0"/>
              </a:defRPr>
            </a:lvl1pPr>
            <a:lvl2pPr marL="163289" indent="0">
              <a:spcBef>
                <a:spcPts val="0"/>
              </a:spcBef>
              <a:buNone/>
              <a:defRPr sz="2000">
                <a:solidFill>
                  <a:schemeClr val="accent3"/>
                </a:solidFill>
              </a:defRPr>
            </a:lvl2pPr>
            <a:lvl3pPr marL="326578" indent="0">
              <a:spcBef>
                <a:spcPts val="0"/>
              </a:spcBef>
              <a:buNone/>
              <a:defRPr sz="2000">
                <a:solidFill>
                  <a:schemeClr val="accent3"/>
                </a:solidFill>
              </a:defRPr>
            </a:lvl3pPr>
            <a:lvl4pPr marL="489867" indent="0">
              <a:spcBef>
                <a:spcPts val="0"/>
              </a:spcBef>
              <a:buNone/>
              <a:defRPr sz="2000">
                <a:solidFill>
                  <a:schemeClr val="accent3"/>
                </a:solidFill>
              </a:defRPr>
            </a:lvl4pPr>
            <a:lvl5pPr marL="653156" indent="0">
              <a:spcBef>
                <a:spcPts val="0"/>
              </a:spcBef>
              <a:buNone/>
              <a:defRPr sz="2000">
                <a:solidFill>
                  <a:schemeClr val="accent3"/>
                </a:solidFill>
              </a:defRPr>
            </a:lvl5pPr>
          </a:lstStyle>
          <a:p>
            <a:pPr lvl="0"/>
            <a:r>
              <a:rPr lang="en-US"/>
              <a:t>“Previously, I would never know if employees had their most productive day. The employee wouldn’t even know. Now throughout the day, we both know if they are tracking to have their ‘best day ever’ and we can celebrate it!”</a:t>
            </a:r>
          </a:p>
        </p:txBody>
      </p:sp>
      <p:sp>
        <p:nvSpPr>
          <p:cNvPr id="14" name="Text Placeholder 6"/>
          <p:cNvSpPr>
            <a:spLocks noGrp="1"/>
          </p:cNvSpPr>
          <p:nvPr userDrawn="1">
            <p:ph type="body" sz="quarter" idx="28" hasCustomPrompt="1"/>
          </p:nvPr>
        </p:nvSpPr>
        <p:spPr bwMode="gray">
          <a:xfrm>
            <a:off x="8805798" y="5952207"/>
            <a:ext cx="2770632" cy="215444"/>
          </a:xfrm>
        </p:spPr>
        <p:txBody>
          <a:bodyPr rIns="0" bIns="0" anchor="b" anchorCtr="0"/>
          <a:lstStyle>
            <a:lvl1pPr marL="0" indent="0">
              <a:spcBef>
                <a:spcPts val="0"/>
              </a:spcBef>
              <a:buNone/>
              <a:defRPr sz="700">
                <a:solidFill>
                  <a:schemeClr val="accent3"/>
                </a:solidFill>
              </a:defRPr>
            </a:lvl1pPr>
            <a:lvl2pPr marL="163289" indent="0">
              <a:spcBef>
                <a:spcPts val="0"/>
              </a:spcBef>
              <a:buNone/>
              <a:defRPr sz="714"/>
            </a:lvl2pPr>
            <a:lvl3pPr marL="326578" indent="0">
              <a:spcBef>
                <a:spcPts val="0"/>
              </a:spcBef>
              <a:buNone/>
              <a:defRPr sz="714"/>
            </a:lvl3pPr>
            <a:lvl4pPr marL="489867" indent="0">
              <a:spcBef>
                <a:spcPts val="0"/>
              </a:spcBef>
              <a:buNone/>
              <a:defRPr sz="714"/>
            </a:lvl4pPr>
            <a:lvl5pPr marL="653156" indent="0">
              <a:spcBef>
                <a:spcPts val="0"/>
              </a:spcBef>
              <a:buNone/>
              <a:defRPr sz="714"/>
            </a:lvl5pPr>
          </a:lstStyle>
          <a:p>
            <a:pPr lvl="0"/>
            <a:r>
              <a:rPr lang="en-US"/>
              <a:t>Source: Click to add source. Use a single space after “Source:” and a period at the end of the source. Stretch the box to the left as needed.</a:t>
            </a:r>
          </a:p>
        </p:txBody>
      </p:sp>
      <p:sp>
        <p:nvSpPr>
          <p:cNvPr id="9" name="Text Placeholder 6"/>
          <p:cNvSpPr>
            <a:spLocks noGrp="1"/>
          </p:cNvSpPr>
          <p:nvPr userDrawn="1">
            <p:ph type="body" sz="quarter" idx="30" hasCustomPrompt="1"/>
          </p:nvPr>
        </p:nvSpPr>
        <p:spPr bwMode="gray">
          <a:xfrm>
            <a:off x="612773" y="5952207"/>
            <a:ext cx="3657600" cy="215444"/>
          </a:xfrm>
        </p:spPr>
        <p:txBody>
          <a:bodyPr lIns="0" rIns="0" bIns="0" anchor="b" anchorCtr="0"/>
          <a:lstStyle>
            <a:lvl1pPr marL="115888" indent="-115888">
              <a:spcBef>
                <a:spcPts val="200"/>
              </a:spcBef>
              <a:buClr>
                <a:schemeClr val="accent3"/>
              </a:buClr>
              <a:buFont typeface="+mj-lt"/>
              <a:buAutoNum type="arabicPeriod"/>
              <a:defRPr sz="700">
                <a:solidFill>
                  <a:schemeClr val="accent3"/>
                </a:solidFill>
              </a:defRPr>
            </a:lvl1pPr>
            <a:lvl2pPr marL="163289" indent="0">
              <a:spcBef>
                <a:spcPts val="0"/>
              </a:spcBef>
              <a:buNone/>
              <a:defRPr sz="714"/>
            </a:lvl2pPr>
            <a:lvl3pPr marL="326578" indent="0">
              <a:spcBef>
                <a:spcPts val="0"/>
              </a:spcBef>
              <a:buNone/>
              <a:defRPr sz="714"/>
            </a:lvl3pPr>
            <a:lvl4pPr marL="489867" indent="0">
              <a:spcBef>
                <a:spcPts val="0"/>
              </a:spcBef>
              <a:buNone/>
              <a:defRPr sz="714"/>
            </a:lvl4pPr>
            <a:lvl5pPr marL="653156" indent="0">
              <a:spcBef>
                <a:spcPts val="0"/>
              </a:spcBef>
              <a:buNone/>
              <a:defRPr sz="714"/>
            </a:lvl5pPr>
          </a:lstStyle>
          <a:p>
            <a:pPr lvl="0"/>
            <a:r>
              <a:rPr lang="en-US"/>
              <a:t>Click to add footnote. Numbers appear automatically (no additional space or tab needed). Use a period at the end of each footnote. Stretch the box to the right as needed.</a:t>
            </a:r>
          </a:p>
        </p:txBody>
      </p:sp>
      <p:sp>
        <p:nvSpPr>
          <p:cNvPr id="44"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bg1"/>
                </a:solidFill>
                <a:latin typeface="+mn-lt"/>
                <a:cs typeface="Arial" panose="020B0604020202020204" pitchFamily="34" charset="0"/>
              </a:rPr>
              <a:t>‹#›</a:t>
            </a:fld>
            <a:endParaRPr lang="en-US" sz="1200" b="1">
              <a:solidFill>
                <a:schemeClr val="bg1"/>
              </a:solidFill>
              <a:latin typeface="+mn-lt"/>
            </a:endParaRPr>
          </a:p>
        </p:txBody>
      </p:sp>
      <p:sp>
        <p:nvSpPr>
          <p:cNvPr id="359" name="Slide Number"/>
          <p:cNvSpPr txBox="1"/>
          <p:nvPr userDrawn="1"/>
        </p:nvSpPr>
        <p:spPr bwMode="gray">
          <a:xfrm>
            <a:off x="11129268" y="6242419"/>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accent4"/>
                </a:solidFill>
                <a:latin typeface="+mn-lt"/>
                <a:cs typeface="Arial" panose="020B0604020202020204" pitchFamily="34" charset="0"/>
              </a:rPr>
              <a:t>‹#›</a:t>
            </a:fld>
            <a:endParaRPr lang="en-US" sz="1200" b="1">
              <a:solidFill>
                <a:schemeClr val="accent4"/>
              </a:solidFill>
              <a:latin typeface="+mn-lt"/>
            </a:endParaRPr>
          </a:p>
        </p:txBody>
      </p:sp>
      <p:pic>
        <p:nvPicPr>
          <p:cNvPr id="172" name="Graphic 171">
            <a:extLst>
              <a:ext uri="{FF2B5EF4-FFF2-40B4-BE49-F238E27FC236}">
                <a16:creationId xmlns:a16="http://schemas.microsoft.com/office/drawing/2014/main" id="{3CE2EA42-5FF6-4828-93A7-CB7DA9FCEEA8}"/>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bwMode="gray">
          <a:xfrm>
            <a:off x="609600" y="6273198"/>
            <a:ext cx="1051560" cy="291148"/>
          </a:xfrm>
          <a:prstGeom prst="rect">
            <a:avLst/>
          </a:prstGeom>
        </p:spPr>
      </p:pic>
      <p:pic>
        <p:nvPicPr>
          <p:cNvPr id="170" name="Graphic 169">
            <a:extLst>
              <a:ext uri="{FF2B5EF4-FFF2-40B4-BE49-F238E27FC236}">
                <a16:creationId xmlns:a16="http://schemas.microsoft.com/office/drawing/2014/main" id="{E8F4F1AC-204B-4D3B-A057-F367FD428C96}"/>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1896065" y="6311465"/>
            <a:ext cx="9281141" cy="101571"/>
          </a:xfrm>
          <a:prstGeom prst="rect">
            <a:avLst/>
          </a:prstGeom>
        </p:spPr>
      </p:pic>
    </p:spTree>
    <p:extLst>
      <p:ext uri="{BB962C8B-B14F-4D97-AF65-F5344CB8AC3E}">
        <p14:creationId xmlns:p14="http://schemas.microsoft.com/office/powerpoint/2010/main" val="3940206890"/>
      </p:ext>
    </p:extLst>
  </p:cSld>
  <p:clrMapOvr>
    <a:masterClrMapping/>
  </p:clrMapOvr>
  <p:extLst>
    <p:ext uri="{DCECCB84-F9BA-43D5-87BE-67443E8EF086}">
      <p15:sldGuideLst xmlns:p15="http://schemas.microsoft.com/office/powerpoint/2012/main">
        <p15:guide id="1" orient="horz" pos="3889">
          <p15:clr>
            <a:srgbClr val="FBAE40"/>
          </p15:clr>
        </p15:guide>
        <p15:guide id="2" orient="horz" pos="479" userDrawn="1">
          <p15:clr>
            <a:srgbClr val="FBAE40"/>
          </p15:clr>
        </p15:guide>
        <p15:guide id="3" orient="horz" pos="361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0203059"/>
      </p:ext>
    </p:extLst>
  </p:cSld>
  <p:clrMapOvr>
    <a:masterClrMapping/>
  </p:clrMapOvr>
  <p:extLst>
    <p:ext uri="{DCECCB84-F9BA-43D5-87BE-67443E8EF086}">
      <p15:sldGuideLst xmlns:p15="http://schemas.microsoft.com/office/powerpoint/2012/main">
        <p15:guide id="1" orient="horz" pos="3889" userDrawn="1">
          <p15:clr>
            <a:srgbClr val="FBAE40"/>
          </p15:clr>
        </p15:guide>
        <p15:guide id="2" orient="horz" pos="3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egal Caveat">
    <p:spTree>
      <p:nvGrpSpPr>
        <p:cNvPr id="1" name=""/>
        <p:cNvGrpSpPr/>
        <p:nvPr/>
      </p:nvGrpSpPr>
      <p:grpSpPr>
        <a:xfrm>
          <a:off x="0" y="0"/>
          <a:ext cx="0" cy="0"/>
          <a:chOff x="0" y="0"/>
          <a:chExt cx="0" cy="0"/>
        </a:xfrm>
      </p:grpSpPr>
      <p:sp>
        <p:nvSpPr>
          <p:cNvPr id="3" name="Date Placeholder 2" hidden="1"/>
          <p:cNvSpPr>
            <a:spLocks noGrp="1"/>
          </p:cNvSpPr>
          <p:nvPr>
            <p:ph type="dt" sz="half" idx="10"/>
          </p:nvPr>
        </p:nvSpPr>
        <p:spPr bwMode="gray"/>
        <p:txBody>
          <a:bodyPr/>
          <a:lstStyle/>
          <a:p>
            <a:endParaRPr lang="en-US"/>
          </a:p>
        </p:txBody>
      </p:sp>
      <p:sp>
        <p:nvSpPr>
          <p:cNvPr id="4" name="Slide Number Placeholder 3" hidden="1"/>
          <p:cNvSpPr>
            <a:spLocks noGrp="1"/>
          </p:cNvSpPr>
          <p:nvPr>
            <p:ph type="sldNum" sz="quarter" idx="11"/>
          </p:nvPr>
        </p:nvSpPr>
        <p:spPr bwMode="gray"/>
        <p:txBody>
          <a:bodyPr/>
          <a:lstStyle/>
          <a:p>
            <a:fld id="{79A09FC8-B54D-47FB-9034-F0587B1C3005}" type="slidenum">
              <a:rPr lang="en-US" smtClean="0"/>
              <a:pPr/>
              <a:t>‹#›</a:t>
            </a:fld>
            <a:endParaRPr lang="en-US"/>
          </a:p>
        </p:txBody>
      </p:sp>
      <p:grpSp>
        <p:nvGrpSpPr>
          <p:cNvPr id="9" name="Caveat"/>
          <p:cNvGrpSpPr/>
          <p:nvPr userDrawn="1"/>
        </p:nvGrpSpPr>
        <p:grpSpPr bwMode="gray">
          <a:xfrm>
            <a:off x="3041863" y="871768"/>
            <a:ext cx="7937074" cy="5004447"/>
            <a:chOff x="1541904" y="1270121"/>
            <a:chExt cx="7937074" cy="5004447"/>
          </a:xfrm>
        </p:grpSpPr>
        <p:sp>
          <p:nvSpPr>
            <p:cNvPr id="28" name="TextBox 27"/>
            <p:cNvSpPr txBox="1"/>
            <p:nvPr userDrawn="1"/>
          </p:nvSpPr>
          <p:spPr bwMode="gray">
            <a:xfrm>
              <a:off x="1541961" y="1270121"/>
              <a:ext cx="7937017" cy="5004447"/>
            </a:xfrm>
            <a:prstGeom prst="rect">
              <a:avLst/>
            </a:prstGeom>
            <a:noFill/>
          </p:spPr>
          <p:txBody>
            <a:bodyPr wrap="square" lIns="0" tIns="0" rIns="0" bIns="0" rtlCol="0">
              <a:spAutoFit/>
            </a:bodyPr>
            <a:lstStyle/>
            <a:p>
              <a:pPr>
                <a:lnSpc>
                  <a:spcPct val="110000"/>
                </a:lnSpc>
                <a:spcBef>
                  <a:spcPts val="400"/>
                </a:spcBef>
              </a:pPr>
              <a:r>
                <a:rPr lang="en-US" sz="800" b="0" spc="50">
                  <a:solidFill>
                    <a:schemeClr val="accent4"/>
                  </a:solidFill>
                </a:rPr>
                <a:t>LEGAL</a:t>
              </a:r>
              <a:r>
                <a:rPr lang="en-US" sz="800" b="0" spc="50" baseline="0">
                  <a:solidFill>
                    <a:schemeClr val="accent4"/>
                  </a:solidFill>
                </a:rPr>
                <a:t> CAVEAT</a:t>
              </a:r>
              <a:endParaRPr lang="en-US" sz="800" b="0" spc="50">
                <a:solidFill>
                  <a:schemeClr val="accent4"/>
                </a:solidFill>
              </a:endParaRPr>
            </a:p>
            <a:p>
              <a:pPr>
                <a:lnSpc>
                  <a:spcPct val="110000"/>
                </a:lnSpc>
                <a:spcBef>
                  <a:spcPts val="1200"/>
                </a:spcBef>
              </a:pPr>
              <a:r>
                <a:rPr lang="en-US" sz="800">
                  <a:solidFill>
                    <a:schemeClr val="accent4"/>
                  </a:solidFill>
                </a:rPr>
                <a:t>Advisory Board has made efforts to verify the accuracy of the information it provides to members. This report relies on data obtained from many sources, however, and Advisory Board cannot guarantee the accuracy of the information provided or any analysis based thereon. In addition, Advisory Board is not in the business of giving legal, medical, accounting, or other professional advice, and its reports should not be construed 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medical, tax, or accounting issues, before implementing any of these tactics. Neither Advisory Board nor its officers, directors, trustees, employees, and agents shall be liable for any claims, liabilities, or expenses relating to (a) any errors or omissions in this report, whether caused by Advisory Board or any of its employees or agents, or sources or other third parties, (b) any recommendation or graded ranking by Advisory Board, or (c) failure of member and its employees and agents to abide by the terms set forth herein.</a:t>
              </a:r>
            </a:p>
            <a:p>
              <a:pPr>
                <a:lnSpc>
                  <a:spcPct val="110000"/>
                </a:lnSpc>
                <a:spcBef>
                  <a:spcPts val="800"/>
                </a:spcBef>
              </a:pPr>
              <a:r>
                <a:rPr lang="en-US" sz="800">
                  <a:solidFill>
                    <a:schemeClr val="accent4"/>
                  </a:solidFill>
                </a:rPr>
                <a:t>Advisory Board and the “A” logo are registered trademarks of The Advisory Board Company in the United States and other countries. Members are not permitted to use these trademarks, or any other trademark, product name, service name, trade name, and logo of Advisory Board without prior written consent of Advisory Board.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Advisory Board and its products and services, or (b) an endorsement of the company or its products or services by Advisory Board. Advisory Board is not affiliated with any such company.</a:t>
              </a:r>
            </a:p>
            <a:p>
              <a:pPr>
                <a:lnSpc>
                  <a:spcPct val="110000"/>
                </a:lnSpc>
                <a:spcBef>
                  <a:spcPts val="1200"/>
                </a:spcBef>
              </a:pPr>
              <a:r>
                <a:rPr lang="en-US" sz="800" b="1">
                  <a:solidFill>
                    <a:schemeClr val="accent4"/>
                  </a:solidFill>
                </a:rPr>
                <a:t>IMPORTANT: Please read the following.</a:t>
              </a:r>
            </a:p>
            <a:p>
              <a:pPr>
                <a:lnSpc>
                  <a:spcPct val="110000"/>
                </a:lnSpc>
                <a:spcBef>
                  <a:spcPts val="400"/>
                </a:spcBef>
              </a:pPr>
              <a:r>
                <a:rPr lang="en-US" sz="800">
                  <a:solidFill>
                    <a:schemeClr val="accent4"/>
                  </a:solidFill>
                </a:rPr>
                <a:t>Advisory Board has prepared this report for the exclusive use of its members. Each member acknowledges and agrees that this report and the information contained herein (collectively, the “Report”) are confidential and proprietary to Advisory Board. By accepting delivery of this Report, each member agrees to abide by the terms as stated herein, including the following:</a:t>
              </a:r>
            </a:p>
            <a:p>
              <a:pPr marL="171450" indent="-171450">
                <a:lnSpc>
                  <a:spcPct val="110000"/>
                </a:lnSpc>
                <a:spcBef>
                  <a:spcPts val="800"/>
                </a:spcBef>
              </a:pPr>
              <a:r>
                <a:rPr lang="en-US" sz="800">
                  <a:solidFill>
                    <a:schemeClr val="accent4"/>
                  </a:solidFill>
                </a:rPr>
                <a:t>1.	Advisory Board owns all right, title, and interest in and to this Report. Except as stated herein, no right, license, permission, or interest of any kind in this Report is intended to be given, transferred to, or acquired by a member. Each member is authorized to use this Report only to the extent expressly authorized herein.</a:t>
              </a:r>
            </a:p>
            <a:p>
              <a:pPr marL="171450" indent="-171450">
                <a:lnSpc>
                  <a:spcPct val="110000"/>
                </a:lnSpc>
                <a:spcBef>
                  <a:spcPts val="800"/>
                </a:spcBef>
              </a:pPr>
              <a:r>
                <a:rPr lang="en-US" sz="800">
                  <a:solidFill>
                    <a:schemeClr val="accent4"/>
                  </a:solidFill>
                </a:rPr>
                <a:t>2.	Each member shall not sell, license, republish, or post online or otherwise this Report, in part or in whole. Each member shall not disseminate or permit the use of, and shall take reasonable precautions to prevent such dissemination or use of, this Report by (a) any of its employees and agents (except as stated below), or (b) any third party.</a:t>
              </a:r>
            </a:p>
            <a:p>
              <a:pPr marL="171450" indent="-171450">
                <a:lnSpc>
                  <a:spcPct val="110000"/>
                </a:lnSpc>
                <a:spcBef>
                  <a:spcPts val="800"/>
                </a:spcBef>
              </a:pPr>
              <a:r>
                <a:rPr lang="en-US" sz="800">
                  <a:solidFill>
                    <a:schemeClr val="accent4"/>
                  </a:solidFill>
                </a:rPr>
                <a:t>3.	Each 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71450" indent="-171450">
                <a:lnSpc>
                  <a:spcPct val="110000"/>
                </a:lnSpc>
                <a:spcBef>
                  <a:spcPts val="800"/>
                </a:spcBef>
              </a:pPr>
              <a:r>
                <a:rPr lang="en-US" sz="800">
                  <a:solidFill>
                    <a:schemeClr val="accent4"/>
                  </a:solidFill>
                </a:rPr>
                <a:t>4.	Each member shall not remove from this Report any confidential markings, copyright notices, and/or other similar indicia herein.</a:t>
              </a:r>
            </a:p>
            <a:p>
              <a:pPr marL="171450" indent="-171450">
                <a:lnSpc>
                  <a:spcPct val="110000"/>
                </a:lnSpc>
                <a:spcBef>
                  <a:spcPts val="800"/>
                </a:spcBef>
              </a:pPr>
              <a:r>
                <a:rPr lang="en-US" sz="800">
                  <a:solidFill>
                    <a:schemeClr val="accent4"/>
                  </a:solidFill>
                </a:rPr>
                <a:t>5.	Each member is responsible for any breach of its obligations as stated herein by any of its employees or agents.</a:t>
              </a:r>
            </a:p>
            <a:p>
              <a:pPr marL="171450" indent="-171450">
                <a:lnSpc>
                  <a:spcPct val="110000"/>
                </a:lnSpc>
                <a:spcBef>
                  <a:spcPts val="800"/>
                </a:spcBef>
              </a:pPr>
              <a:r>
                <a:rPr lang="en-US" sz="800">
                  <a:solidFill>
                    <a:schemeClr val="accent4"/>
                  </a:solidFill>
                </a:rPr>
                <a:t>6.	If a member is unwilling to abide by any of the foregoing obligations, then such member shall promptly return this Report and all copies thereof to Advisory Board.</a:t>
              </a:r>
            </a:p>
          </p:txBody>
        </p:sp>
        <p:cxnSp>
          <p:nvCxnSpPr>
            <p:cNvPr id="27" name="Straight Connector 26">
              <a:extLst>
                <a:ext uri="{C183D7F6-B498-43B3-948B-1728B52AA6E4}">
                  <adec:decorative xmlns:adec="http://schemas.microsoft.com/office/drawing/2017/decorative" val="1"/>
                </a:ext>
              </a:extLst>
            </p:cNvPr>
            <p:cNvCxnSpPr/>
            <p:nvPr userDrawn="1"/>
          </p:nvCxnSpPr>
          <p:spPr bwMode="gray">
            <a:xfrm>
              <a:off x="1541904" y="1427230"/>
              <a:ext cx="7937074" cy="0"/>
            </a:xfrm>
            <a:prstGeom prst="line">
              <a:avLst/>
            </a:prstGeom>
            <a:ln w="1905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sp>
        <p:nvSpPr>
          <p:cNvPr id="12" name="Copyright">
            <a:extLst>
              <a:ext uri="{FF2B5EF4-FFF2-40B4-BE49-F238E27FC236}">
                <a16:creationId xmlns:a16="http://schemas.microsoft.com/office/drawing/2014/main" id="{37ECBFDB-F3C1-4D03-9412-AB3FB1618EA0}"/>
              </a:ext>
            </a:extLst>
          </p:cNvPr>
          <p:cNvSpPr txBox="1"/>
          <p:nvPr userDrawn="1"/>
        </p:nvSpPr>
        <p:spPr bwMode="gray">
          <a:xfrm>
            <a:off x="811952" y="6502287"/>
            <a:ext cx="2979100"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a:solidFill>
                  <a:schemeClr val="accent4"/>
                </a:solidFill>
                <a:latin typeface="+mj-lt"/>
                <a:cs typeface="Times New Roman" panose="02020603050405020304" pitchFamily="18" charset="0"/>
              </a:rPr>
              <a:t>© 2020 Advisory Board • All rights reserved • </a:t>
            </a:r>
            <a:r>
              <a:rPr lang="en-US" sz="700" b="1">
                <a:solidFill>
                  <a:schemeClr val="accent4"/>
                </a:solidFill>
                <a:latin typeface="+mj-lt"/>
                <a:cs typeface="Times New Roman" panose="02020603050405020304" pitchFamily="18" charset="0"/>
              </a:rPr>
              <a:t>advisory.com</a:t>
            </a:r>
          </a:p>
        </p:txBody>
      </p:sp>
      <p:sp>
        <p:nvSpPr>
          <p:cNvPr id="14" name="Slide Number">
            <a:extLst>
              <a:ext uri="{FF2B5EF4-FFF2-40B4-BE49-F238E27FC236}">
                <a16:creationId xmlns:a16="http://schemas.microsoft.com/office/drawing/2014/main" id="{3F095E33-003B-4E8E-853D-99C864317223}"/>
              </a:ext>
            </a:extLst>
          </p:cNvP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accent4"/>
                </a:solidFill>
                <a:latin typeface="+mn-lt"/>
                <a:cs typeface="Arial" panose="020B0604020202020204" pitchFamily="34" charset="0"/>
              </a:rPr>
              <a:t>‹#›</a:t>
            </a:fld>
            <a:endParaRPr lang="en-US" sz="1200" b="1">
              <a:solidFill>
                <a:schemeClr val="accent4"/>
              </a:solidFill>
              <a:latin typeface="+mn-lt"/>
            </a:endParaRPr>
          </a:p>
        </p:txBody>
      </p:sp>
      <p:pic>
        <p:nvPicPr>
          <p:cNvPr id="13" name="Graphic 12">
            <a:extLst>
              <a:ext uri="{FF2B5EF4-FFF2-40B4-BE49-F238E27FC236}">
                <a16:creationId xmlns:a16="http://schemas.microsoft.com/office/drawing/2014/main" id="{93313B97-D662-48C0-819F-7F9EC41248F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gray">
          <a:xfrm>
            <a:off x="811952" y="872894"/>
            <a:ext cx="1600200" cy="443052"/>
          </a:xfrm>
          <a:prstGeom prst="rect">
            <a:avLst/>
          </a:prstGeom>
        </p:spPr>
      </p:pic>
    </p:spTree>
    <p:extLst>
      <p:ext uri="{BB962C8B-B14F-4D97-AF65-F5344CB8AC3E}">
        <p14:creationId xmlns:p14="http://schemas.microsoft.com/office/powerpoint/2010/main" val="169286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advisory.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4" name="Date Placeholder" hidden="1"/>
          <p:cNvSpPr>
            <a:spLocks noGrp="1"/>
          </p:cNvSpPr>
          <p:nvPr>
            <p:ph type="dt" sz="half" idx="2"/>
          </p:nvPr>
        </p:nvSpPr>
        <p:spPr bwMode="gray">
          <a:xfrm>
            <a:off x="314295" y="6930388"/>
            <a:ext cx="298480" cy="15389"/>
          </a:xfrm>
          <a:prstGeom prst="rect">
            <a:avLst/>
          </a:prstGeom>
        </p:spPr>
        <p:txBody>
          <a:bodyPr vert="horz" wrap="square" lIns="0" tIns="0" rIns="0" bIns="0" rtlCol="0" anchor="ctr">
            <a:spAutoFit/>
          </a:bodyPr>
          <a:lstStyle>
            <a:lvl1pPr algn="l">
              <a:defRPr sz="100">
                <a:solidFill>
                  <a:schemeClr val="accent3"/>
                </a:solidFill>
              </a:defRPr>
            </a:lvl1pPr>
          </a:lstStyle>
          <a:p>
            <a:endParaRPr lang="en-US"/>
          </a:p>
        </p:txBody>
      </p:sp>
      <p:sp>
        <p:nvSpPr>
          <p:cNvPr id="6" name="Slide Number Placeholder" hidden="1"/>
          <p:cNvSpPr>
            <a:spLocks noGrp="1"/>
          </p:cNvSpPr>
          <p:nvPr>
            <p:ph type="sldNum" sz="quarter" idx="4"/>
          </p:nvPr>
        </p:nvSpPr>
        <p:spPr bwMode="gray">
          <a:xfrm>
            <a:off x="0" y="6930388"/>
            <a:ext cx="215122" cy="15389"/>
          </a:xfrm>
          <a:prstGeom prst="rect">
            <a:avLst/>
          </a:prstGeom>
        </p:spPr>
        <p:txBody>
          <a:bodyPr vert="horz" wrap="square" lIns="0" tIns="0" rIns="0" bIns="0" rtlCol="0" anchor="ctr">
            <a:spAutoFit/>
          </a:bodyPr>
          <a:lstStyle>
            <a:lvl1pPr algn="r">
              <a:defRPr sz="100">
                <a:solidFill>
                  <a:schemeClr val="accent3"/>
                </a:solidFill>
              </a:defRPr>
            </a:lvl1pPr>
          </a:lstStyle>
          <a:p>
            <a:fld id="{79A09FC8-B54D-47FB-9034-F0587B1C3005}" type="slidenum">
              <a:rPr lang="en-US" smtClean="0"/>
              <a:pPr/>
              <a:t>‹#›</a:t>
            </a:fld>
            <a:endParaRPr lang="en-US"/>
          </a:p>
        </p:txBody>
      </p:sp>
      <p:sp>
        <p:nvSpPr>
          <p:cNvPr id="3" name="Text Placeholder"/>
          <p:cNvSpPr>
            <a:spLocks noGrp="1"/>
          </p:cNvSpPr>
          <p:nvPr>
            <p:ph type="body" idx="1"/>
          </p:nvPr>
        </p:nvSpPr>
        <p:spPr bwMode="gray">
          <a:xfrm>
            <a:off x="4495800" y="2587500"/>
            <a:ext cx="3200400" cy="269304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p:cNvSpPr>
            <a:spLocks noGrp="1"/>
          </p:cNvSpPr>
          <p:nvPr>
            <p:ph type="title"/>
          </p:nvPr>
        </p:nvSpPr>
        <p:spPr bwMode="gray">
          <a:xfrm>
            <a:off x="609600" y="477639"/>
            <a:ext cx="10969625" cy="540917"/>
          </a:xfrm>
          <a:prstGeom prst="rect">
            <a:avLst/>
          </a:prstGeom>
        </p:spPr>
        <p:txBody>
          <a:bodyPr vert="horz" wrap="square" lIns="0" tIns="0" rIns="0" bIns="0" rtlCol="0" anchor="t" anchorCtr="0">
            <a:spAutoFit/>
          </a:bodyPr>
          <a:lstStyle/>
          <a:p>
            <a:r>
              <a:rPr lang="en-US"/>
              <a:t>Slide title, Times New Roman 38pt, sentence case</a:t>
            </a:r>
          </a:p>
        </p:txBody>
      </p:sp>
      <p:sp>
        <p:nvSpPr>
          <p:cNvPr id="13" name="Copyright">
            <a:extLst>
              <a:ext uri="{FF2B5EF4-FFF2-40B4-BE49-F238E27FC236}">
                <a16:creationId xmlns:a16="http://schemas.microsoft.com/office/drawing/2014/main" id="{922C3CC6-5ECE-4DDF-BE6B-03B9F31A0C19}"/>
              </a:ext>
            </a:extLst>
          </p:cNvPr>
          <p:cNvSpPr txBox="1"/>
          <p:nvPr userDrawn="1"/>
        </p:nvSpPr>
        <p:spPr bwMode="gray">
          <a:xfrm>
            <a:off x="1896065" y="6502287"/>
            <a:ext cx="2979100"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a:solidFill>
                  <a:schemeClr val="accent4"/>
                </a:solidFill>
                <a:latin typeface="+mj-lt"/>
                <a:cs typeface="Times New Roman" panose="02020603050405020304" pitchFamily="18" charset="0"/>
              </a:rPr>
              <a:t>© 2021 Advisory Board • All rights reserved • </a:t>
            </a:r>
            <a:r>
              <a:rPr lang="en-US" sz="700" b="1">
                <a:solidFill>
                  <a:schemeClr val="accent4"/>
                </a:solidFill>
                <a:latin typeface="+mj-lt"/>
                <a:cs typeface="Times New Roman" panose="02020603050405020304" pitchFamily="18" charset="0"/>
              </a:rPr>
              <a:t>advisory.com</a:t>
            </a:r>
          </a:p>
        </p:txBody>
      </p:sp>
      <p:sp>
        <p:nvSpPr>
          <p:cNvPr id="14" name="Copyright">
            <a:hlinkClick r:id="rId13"/>
            <a:extLst>
              <a:ext uri="{FF2B5EF4-FFF2-40B4-BE49-F238E27FC236}">
                <a16:creationId xmlns:a16="http://schemas.microsoft.com/office/drawing/2014/main" id="{0A3C3AD7-17B5-4957-96AB-42FFE43EC907}"/>
              </a:ext>
            </a:extLst>
          </p:cNvPr>
          <p:cNvSpPr txBox="1"/>
          <p:nvPr userDrawn="1"/>
        </p:nvSpPr>
        <p:spPr bwMode="gray">
          <a:xfrm>
            <a:off x="10129929" y="6502287"/>
            <a:ext cx="1455646"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a:solidFill>
                  <a:schemeClr val="accent4"/>
                </a:solidFill>
                <a:latin typeface="+mj-lt"/>
                <a:cs typeface="Times New Roman" panose="02020603050405020304" pitchFamily="18" charset="0"/>
              </a:rPr>
              <a:t>Advisory Board interviews and analysis.</a:t>
            </a:r>
            <a:endParaRPr lang="en-US" sz="700" b="1">
              <a:solidFill>
                <a:schemeClr val="accent4"/>
              </a:solidFill>
              <a:latin typeface="+mj-lt"/>
              <a:cs typeface="Times New Roman" panose="02020603050405020304" pitchFamily="18" charset="0"/>
            </a:endParaRPr>
          </a:p>
        </p:txBody>
      </p:sp>
    </p:spTree>
    <p:extLst>
      <p:ext uri="{BB962C8B-B14F-4D97-AF65-F5344CB8AC3E}">
        <p14:creationId xmlns:p14="http://schemas.microsoft.com/office/powerpoint/2010/main" val="709670726"/>
      </p:ext>
    </p:extLst>
  </p:cSld>
  <p:clrMap bg1="lt1" tx1="dk1" bg2="lt2" tx2="dk2" accent1="accent1" accent2="accent2" accent3="accent3" accent4="accent4" accent5="accent5" accent6="accent6" hlink="hlink" folHlink="folHlink"/>
  <p:sldLayoutIdLst>
    <p:sldLayoutId id="2147483687" r:id="rId1"/>
    <p:sldLayoutId id="2147483661" r:id="rId2"/>
    <p:sldLayoutId id="2147483686" r:id="rId3"/>
    <p:sldLayoutId id="2147483664" r:id="rId4"/>
    <p:sldLayoutId id="2147483662" r:id="rId5"/>
    <p:sldLayoutId id="2147483684" r:id="rId6"/>
    <p:sldLayoutId id="2147483685" r:id="rId7"/>
    <p:sldLayoutId id="2147483655" r:id="rId8"/>
    <p:sldLayoutId id="2147483671" r:id="rId9"/>
    <p:sldLayoutId id="2147483668" r:id="rId10"/>
    <p:sldLayoutId id="2147483689" r:id="rId11"/>
  </p:sldLayoutIdLst>
  <p:hf sldNum="0" hdr="0" dt="0"/>
  <p:txStyles>
    <p:titleStyle>
      <a:lvl1pPr algn="l" defTabSz="914400" rtl="0" eaLnBrk="1" fontAlgn="ctr" latinLnBrk="0" hangingPunct="1">
        <a:lnSpc>
          <a:spcPct val="90000"/>
        </a:lnSpc>
        <a:spcBef>
          <a:spcPct val="0"/>
        </a:spcBef>
        <a:buNone/>
        <a:defRPr sz="3800" kern="1200">
          <a:solidFill>
            <a:schemeClr val="accent5"/>
          </a:solidFill>
          <a:latin typeface="+mj-lt"/>
          <a:ea typeface="+mj-ea"/>
          <a:cs typeface="Times New Roman" panose="02020603050405020304" pitchFamily="18" charset="0"/>
        </a:defRPr>
      </a:lvl1pPr>
    </p:titleStyle>
    <p:bodyStyle>
      <a:lvl1pPr marL="171450"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914400" rtl="0" eaLnBrk="1" fontAlgn="ctr" latinLnBrk="0" hangingPunct="1">
        <a:defRPr sz="1400" kern="1200">
          <a:solidFill>
            <a:schemeClr val="tx1"/>
          </a:solidFill>
          <a:latin typeface="+mn-lt"/>
          <a:ea typeface="+mn-ea"/>
          <a:cs typeface="+mn-cs"/>
        </a:defRPr>
      </a:lvl1pPr>
      <a:lvl2pPr marL="457200" algn="l" defTabSz="914400" rtl="0" eaLnBrk="1" fontAlgn="ctr" latinLnBrk="0" hangingPunct="1">
        <a:defRPr sz="1400" kern="1200">
          <a:solidFill>
            <a:schemeClr val="tx1"/>
          </a:solidFill>
          <a:latin typeface="+mn-lt"/>
          <a:ea typeface="+mn-ea"/>
          <a:cs typeface="+mn-cs"/>
        </a:defRPr>
      </a:lvl2pPr>
      <a:lvl3pPr marL="914400" algn="l" defTabSz="914400" rtl="0" eaLnBrk="1" fontAlgn="ctr" latinLnBrk="0" hangingPunct="1">
        <a:defRPr sz="1400" kern="1200">
          <a:solidFill>
            <a:schemeClr val="tx1"/>
          </a:solidFill>
          <a:latin typeface="+mn-lt"/>
          <a:ea typeface="+mn-ea"/>
          <a:cs typeface="+mn-cs"/>
        </a:defRPr>
      </a:lvl3pPr>
      <a:lvl4pPr marL="1371600" algn="l" defTabSz="914400" rtl="0" eaLnBrk="1" fontAlgn="ctr" latinLnBrk="0" hangingPunct="1">
        <a:defRPr sz="1400" kern="1200">
          <a:solidFill>
            <a:schemeClr val="tx1"/>
          </a:solidFill>
          <a:latin typeface="+mn-lt"/>
          <a:ea typeface="+mn-ea"/>
          <a:cs typeface="+mn-cs"/>
        </a:defRPr>
      </a:lvl4pPr>
      <a:lvl5pPr marL="1828800" algn="l" defTabSz="914400" rtl="0" eaLnBrk="1" fontAlgn="ctr" latinLnBrk="0" hangingPunct="1">
        <a:defRPr sz="1400" kern="1200">
          <a:solidFill>
            <a:schemeClr val="tx1"/>
          </a:solidFill>
          <a:latin typeface="+mn-lt"/>
          <a:ea typeface="+mn-ea"/>
          <a:cs typeface="+mn-cs"/>
        </a:defRPr>
      </a:lvl5pPr>
      <a:lvl6pPr marL="2286000" algn="l" defTabSz="914400" rtl="0" eaLnBrk="1" fontAlgn="ctr" latinLnBrk="0" hangingPunct="1">
        <a:defRPr sz="1400" kern="1200">
          <a:solidFill>
            <a:schemeClr val="tx1"/>
          </a:solidFill>
          <a:latin typeface="+mn-lt"/>
          <a:ea typeface="+mn-ea"/>
          <a:cs typeface="+mn-cs"/>
        </a:defRPr>
      </a:lvl6pPr>
      <a:lvl7pPr marL="2743200" algn="l" defTabSz="914400" rtl="0" eaLnBrk="1" fontAlgn="ctr" latinLnBrk="0" hangingPunct="1">
        <a:defRPr sz="1400" kern="1200">
          <a:solidFill>
            <a:schemeClr val="tx1"/>
          </a:solidFill>
          <a:latin typeface="+mn-lt"/>
          <a:ea typeface="+mn-ea"/>
          <a:cs typeface="+mn-cs"/>
        </a:defRPr>
      </a:lvl7pPr>
      <a:lvl8pPr marL="3200400" algn="l" defTabSz="914400" rtl="0" eaLnBrk="1" fontAlgn="ctr" latinLnBrk="0" hangingPunct="1">
        <a:defRPr sz="1400" kern="1200">
          <a:solidFill>
            <a:schemeClr val="tx1"/>
          </a:solidFill>
          <a:latin typeface="+mn-lt"/>
          <a:ea typeface="+mn-ea"/>
          <a:cs typeface="+mn-cs"/>
        </a:defRPr>
      </a:lvl8pPr>
      <a:lvl9pPr marL="3657600" algn="l" defTabSz="914400" rtl="0" eaLnBrk="1" fontAlgn="ctr"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userDrawn="1">
          <p15:clr>
            <a:srgbClr val="C35EA4"/>
          </p15:clr>
        </p15:guide>
        <p15:guide id="2" pos="7294" userDrawn="1">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31.png"/><Relationship Id="rId5" Type="http://schemas.openxmlformats.org/officeDocument/2006/relationships/image" Target="../media/image23.pn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hyperlink" Target="https://doi.org/10.1038/s41746-021-00457-w"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hyperlink" Target="https://www.accenture.com/us-en/insights/health/why-consumer-digital-health-adoption-stallin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CBCE60-88FC-4C05-B5F3-D5BBB73365DA}"/>
              </a:ext>
            </a:extLst>
          </p:cNvPr>
          <p:cNvPicPr>
            <a:picLocks noChangeAspect="1"/>
          </p:cNvPicPr>
          <p:nvPr/>
        </p:nvPicPr>
        <p:blipFill>
          <a:blip r:embed="rId3"/>
          <a:stretch>
            <a:fillRect/>
          </a:stretch>
        </p:blipFill>
        <p:spPr>
          <a:xfrm>
            <a:off x="2708" y="0"/>
            <a:ext cx="12186584" cy="6858000"/>
          </a:xfrm>
          <a:prstGeom prst="rect">
            <a:avLst/>
          </a:prstGeom>
        </p:spPr>
      </p:pic>
      <p:pic>
        <p:nvPicPr>
          <p:cNvPr id="14" name="Advisory Board Logo">
            <a:extLst>
              <a:ext uri="{FF2B5EF4-FFF2-40B4-BE49-F238E27FC236}">
                <a16:creationId xmlns:a16="http://schemas.microsoft.com/office/drawing/2014/main" id="{CDEAA4B0-566F-437C-87D0-BEE392680F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631437" y="620324"/>
            <a:ext cx="2396970" cy="914400"/>
          </a:xfrm>
          <a:prstGeom prst="rect">
            <a:avLst/>
          </a:prstGeom>
        </p:spPr>
      </p:pic>
      <p:sp>
        <p:nvSpPr>
          <p:cNvPr id="17" name="Text Placeholder 39">
            <a:extLst>
              <a:ext uri="{FF2B5EF4-FFF2-40B4-BE49-F238E27FC236}">
                <a16:creationId xmlns:a16="http://schemas.microsoft.com/office/drawing/2014/main" id="{419AEF91-C406-4F1E-896A-77E224267096}"/>
              </a:ext>
            </a:extLst>
          </p:cNvPr>
          <p:cNvSpPr txBox="1">
            <a:spLocks/>
          </p:cNvSpPr>
          <p:nvPr/>
        </p:nvSpPr>
        <p:spPr>
          <a:xfrm>
            <a:off x="631437" y="2467936"/>
            <a:ext cx="10963275" cy="1853661"/>
          </a:xfrm>
          <a:prstGeom prst="rect">
            <a:avLst/>
          </a:prstGeom>
        </p:spPr>
        <p:txBody>
          <a:bodyPr/>
          <a:lstStyle>
            <a:lvl1pPr marL="0" indent="0" algn="ctr" defTabSz="914400" rtl="0" eaLnBrk="1" fontAlgn="ctr" latinLnBrk="0" hangingPunct="1">
              <a:lnSpc>
                <a:spcPct val="100000"/>
              </a:lnSpc>
              <a:spcBef>
                <a:spcPts val="600"/>
              </a:spcBef>
              <a:buClr>
                <a:schemeClr val="accent6"/>
              </a:buClr>
              <a:buFont typeface="Arial" panose="020B0604020202020204" pitchFamily="34" charset="0"/>
              <a:buNone/>
              <a:defRPr sz="4400" b="1" kern="1200">
                <a:solidFill>
                  <a:schemeClr val="bg1"/>
                </a:solidFill>
                <a:latin typeface="+mn-lt"/>
                <a:ea typeface="+mn-ea"/>
                <a:cs typeface="+mn-cs"/>
              </a:defRPr>
            </a:lvl1pPr>
            <a:lvl2pPr marL="176213" indent="0" algn="l" defTabSz="914400" rtl="0" eaLnBrk="1" fontAlgn="ctr" latinLnBrk="0" hangingPunct="1">
              <a:lnSpc>
                <a:spcPct val="100000"/>
              </a:lnSpc>
              <a:spcBef>
                <a:spcPts val="600"/>
              </a:spcBef>
              <a:buClr>
                <a:schemeClr val="accent6"/>
              </a:buClr>
              <a:buFont typeface="Arial" panose="020B0604020202020204" pitchFamily="34" charset="0"/>
              <a:buNone/>
              <a:defRPr sz="1500" kern="1200">
                <a:solidFill>
                  <a:schemeClr val="bg1"/>
                </a:solidFill>
                <a:latin typeface="+mn-lt"/>
                <a:ea typeface="+mn-ea"/>
                <a:cs typeface="+mn-cs"/>
              </a:defRPr>
            </a:lvl2pPr>
            <a:lvl3pPr marL="344488" indent="0" algn="l" defTabSz="914400" rtl="0" eaLnBrk="1" fontAlgn="ctr" latinLnBrk="0" hangingPunct="1">
              <a:lnSpc>
                <a:spcPct val="100000"/>
              </a:lnSpc>
              <a:spcBef>
                <a:spcPts val="600"/>
              </a:spcBef>
              <a:buClr>
                <a:schemeClr val="accent6"/>
              </a:buClr>
              <a:buFont typeface="Arial" panose="020B0604020202020204" pitchFamily="34" charset="0"/>
              <a:buNone/>
              <a:defRPr sz="1500" kern="1200">
                <a:solidFill>
                  <a:schemeClr val="bg1"/>
                </a:solidFill>
                <a:latin typeface="+mn-lt"/>
                <a:ea typeface="+mn-ea"/>
                <a:cs typeface="+mn-cs"/>
              </a:defRPr>
            </a:lvl3pPr>
            <a:lvl4pPr marL="519113" indent="0" algn="l" defTabSz="914400" rtl="0" eaLnBrk="1" fontAlgn="ctr" latinLnBrk="0" hangingPunct="1">
              <a:lnSpc>
                <a:spcPct val="100000"/>
              </a:lnSpc>
              <a:spcBef>
                <a:spcPts val="600"/>
              </a:spcBef>
              <a:buClr>
                <a:schemeClr val="accent6"/>
              </a:buClr>
              <a:buFont typeface="Arial" panose="020B0604020202020204" pitchFamily="34" charset="0"/>
              <a:buNone/>
              <a:defRPr sz="1500" kern="1200">
                <a:solidFill>
                  <a:schemeClr val="bg1"/>
                </a:solidFill>
                <a:latin typeface="+mn-lt"/>
                <a:ea typeface="+mn-ea"/>
                <a:cs typeface="+mn-cs"/>
              </a:defRPr>
            </a:lvl4pPr>
            <a:lvl5pPr marL="687387" indent="0" algn="l" defTabSz="914400" rtl="0" eaLnBrk="1" fontAlgn="ctr" latinLnBrk="0" hangingPunct="1">
              <a:lnSpc>
                <a:spcPct val="100000"/>
              </a:lnSpc>
              <a:spcBef>
                <a:spcPts val="600"/>
              </a:spcBef>
              <a:buClr>
                <a:schemeClr val="accent6"/>
              </a:buClr>
              <a:buFont typeface="Arial" panose="020B0604020202020204" pitchFamily="34" charset="0"/>
              <a:buNone/>
              <a:defRPr sz="1500" kern="1200" baseline="0">
                <a:solidFill>
                  <a:schemeClr val="bg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algn="l"/>
            <a:r>
              <a:rPr lang="en-US" sz="6000" b="0">
                <a:latin typeface="Times New Roman" panose="02020603050405020304" pitchFamily="18" charset="0"/>
                <a:cs typeface="Times New Roman" panose="02020603050405020304" pitchFamily="18" charset="0"/>
              </a:rPr>
              <a:t>Debating the Promise and </a:t>
            </a:r>
            <a:br>
              <a:rPr lang="en-US" sz="6000" b="0">
                <a:latin typeface="Times New Roman" panose="02020603050405020304" pitchFamily="18" charset="0"/>
                <a:cs typeface="Times New Roman" panose="02020603050405020304" pitchFamily="18" charset="0"/>
              </a:rPr>
            </a:br>
            <a:r>
              <a:rPr lang="en-US" sz="6000" b="0">
                <a:latin typeface="Times New Roman" panose="02020603050405020304" pitchFamily="18" charset="0"/>
                <a:cs typeface="Times New Roman" panose="02020603050405020304" pitchFamily="18" charset="0"/>
              </a:rPr>
              <a:t>Pitfalls of Clinical AI</a:t>
            </a:r>
          </a:p>
        </p:txBody>
      </p:sp>
      <p:cxnSp>
        <p:nvCxnSpPr>
          <p:cNvPr id="18" name="Straight Connector 17">
            <a:extLst>
              <a:ext uri="{FF2B5EF4-FFF2-40B4-BE49-F238E27FC236}">
                <a16:creationId xmlns:a16="http://schemas.microsoft.com/office/drawing/2014/main" id="{817AF71D-42DD-4685-956E-525C0371528A}"/>
              </a:ext>
              <a:ext uri="{C183D7F6-B498-43B3-948B-1728B52AA6E4}">
                <adec:decorative xmlns:adec="http://schemas.microsoft.com/office/drawing/2017/decorative" val="1"/>
              </a:ext>
            </a:extLst>
          </p:cNvPr>
          <p:cNvCxnSpPr/>
          <p:nvPr/>
        </p:nvCxnSpPr>
        <p:spPr bwMode="invGray">
          <a:xfrm>
            <a:off x="742647" y="4484852"/>
            <a:ext cx="788670" cy="0"/>
          </a:xfrm>
          <a:prstGeom prst="line">
            <a:avLst/>
          </a:prstGeom>
          <a:ln w="28575">
            <a:solidFill>
              <a:schemeClr val="accent6"/>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97A202E-264E-4532-B450-91CCC7B80357}"/>
              </a:ext>
            </a:extLst>
          </p:cNvPr>
          <p:cNvSpPr txBox="1"/>
          <p:nvPr/>
        </p:nvSpPr>
        <p:spPr bwMode="gray">
          <a:xfrm>
            <a:off x="742647" y="4695008"/>
            <a:ext cx="5812532" cy="430887"/>
          </a:xfrm>
          <a:prstGeom prst="rect">
            <a:avLst/>
          </a:prstGeom>
          <a:noFill/>
        </p:spPr>
        <p:txBody>
          <a:bodyPr wrap="square" lIns="0" tIns="0" rIns="0" bIns="0" rtlCol="0">
            <a:spAutoFit/>
          </a:bodyPr>
          <a:lstStyle/>
          <a:p>
            <a:pPr>
              <a:spcBef>
                <a:spcPts val="500"/>
              </a:spcBef>
            </a:pPr>
            <a:r>
              <a:rPr lang="en-US" sz="2800" spc="150">
                <a:solidFill>
                  <a:schemeClr val="bg1"/>
                </a:solidFill>
              </a:rPr>
              <a:t>John League and Lou Brooks</a:t>
            </a:r>
          </a:p>
        </p:txBody>
      </p:sp>
    </p:spTree>
    <p:extLst>
      <p:ext uri="{BB962C8B-B14F-4D97-AF65-F5344CB8AC3E}">
        <p14:creationId xmlns:p14="http://schemas.microsoft.com/office/powerpoint/2010/main" val="1923337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4E1274-8724-4C23-AC11-B1748E6B4554}"/>
              </a:ext>
            </a:extLst>
          </p:cNvPr>
          <p:cNvSpPr>
            <a:spLocks noGrp="1"/>
          </p:cNvSpPr>
          <p:nvPr>
            <p:ph type="title"/>
          </p:nvPr>
        </p:nvSpPr>
        <p:spPr>
          <a:xfrm>
            <a:off x="612774" y="588771"/>
            <a:ext cx="10972801" cy="540917"/>
          </a:xfrm>
        </p:spPr>
        <p:txBody>
          <a:bodyPr/>
          <a:lstStyle/>
          <a:p>
            <a:r>
              <a:rPr lang="en-US"/>
              <a:t>Envisioning the potential for intelligent automation</a:t>
            </a:r>
          </a:p>
        </p:txBody>
      </p:sp>
      <p:sp>
        <p:nvSpPr>
          <p:cNvPr id="53" name="Rectangle 52">
            <a:extLst>
              <a:ext uri="{FF2B5EF4-FFF2-40B4-BE49-F238E27FC236}">
                <a16:creationId xmlns:a16="http://schemas.microsoft.com/office/drawing/2014/main" id="{82151EA4-455E-4070-B733-8108E0A8FE71}"/>
              </a:ext>
            </a:extLst>
          </p:cNvPr>
          <p:cNvSpPr/>
          <p:nvPr/>
        </p:nvSpPr>
        <p:spPr bwMode="gray">
          <a:xfrm rot="10800000">
            <a:off x="2268" y="3737710"/>
            <a:ext cx="12187464" cy="2178988"/>
          </a:xfrm>
          <a:prstGeom prst="rect">
            <a:avLst/>
          </a:prstGeom>
          <a:gradFill>
            <a:gsLst>
              <a:gs pos="0">
                <a:schemeClr val="accent1">
                  <a:lumMod val="5000"/>
                  <a:lumOff val="95000"/>
                </a:schemeClr>
              </a:gs>
              <a:gs pos="100000">
                <a:schemeClr val="bg1">
                  <a:lumMod val="85000"/>
                  <a:alpha val="74000"/>
                </a:schemeClr>
              </a:gs>
            </a:gsLst>
            <a:lin ang="5400000" scaled="0"/>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algn="ctr">
              <a:spcBef>
                <a:spcPts val="714"/>
              </a:spcBef>
            </a:pPr>
            <a:endParaRPr lang="en-US" sz="1429">
              <a:solidFill>
                <a:schemeClr val="bg1"/>
              </a:solidFill>
            </a:endParaRPr>
          </a:p>
        </p:txBody>
      </p:sp>
      <p:cxnSp>
        <p:nvCxnSpPr>
          <p:cNvPr id="54" name="Straight Connector 53">
            <a:extLst>
              <a:ext uri="{FF2B5EF4-FFF2-40B4-BE49-F238E27FC236}">
                <a16:creationId xmlns:a16="http://schemas.microsoft.com/office/drawing/2014/main" id="{9E0F8B16-7904-42A7-A7E1-8F7878BEC778}"/>
              </a:ext>
            </a:extLst>
          </p:cNvPr>
          <p:cNvCxnSpPr>
            <a:cxnSpLocks/>
          </p:cNvCxnSpPr>
          <p:nvPr/>
        </p:nvCxnSpPr>
        <p:spPr bwMode="gray">
          <a:xfrm flipV="1">
            <a:off x="2019177" y="3000840"/>
            <a:ext cx="0" cy="704088"/>
          </a:xfrm>
          <a:prstGeom prst="line">
            <a:avLst/>
          </a:prstGeom>
          <a:ln w="190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5571D55B-5879-4253-92C1-FD09DD46EC57}"/>
              </a:ext>
            </a:extLst>
          </p:cNvPr>
          <p:cNvSpPr txBox="1"/>
          <p:nvPr/>
        </p:nvSpPr>
        <p:spPr bwMode="gray">
          <a:xfrm>
            <a:off x="2019177" y="1866716"/>
            <a:ext cx="1654253" cy="461665"/>
          </a:xfrm>
          <a:prstGeom prst="rect">
            <a:avLst/>
          </a:prstGeom>
          <a:noFill/>
        </p:spPr>
        <p:txBody>
          <a:bodyPr wrap="square" lIns="0" tIns="0" rIns="0" bIns="0" rtlCol="0">
            <a:spAutoFit/>
          </a:bodyPr>
          <a:lstStyle/>
          <a:p>
            <a:pPr>
              <a:spcBef>
                <a:spcPts val="600"/>
              </a:spcBef>
            </a:pPr>
            <a:r>
              <a:rPr lang="en-US" sz="1500"/>
              <a:t>Receptionist distributes forms</a:t>
            </a:r>
          </a:p>
        </p:txBody>
      </p:sp>
      <p:pic>
        <p:nvPicPr>
          <p:cNvPr id="56" name="Picture 55">
            <a:extLst>
              <a:ext uri="{FF2B5EF4-FFF2-40B4-BE49-F238E27FC236}">
                <a16:creationId xmlns:a16="http://schemas.microsoft.com/office/drawing/2014/main" id="{1DC86E1A-B858-4C06-AA24-6A2731F47B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7094" y="2507833"/>
            <a:ext cx="457200" cy="406601"/>
          </a:xfrm>
          <a:prstGeom prst="rect">
            <a:avLst/>
          </a:prstGeom>
        </p:spPr>
      </p:pic>
      <p:sp>
        <p:nvSpPr>
          <p:cNvPr id="57" name="TextBox 56">
            <a:extLst>
              <a:ext uri="{FF2B5EF4-FFF2-40B4-BE49-F238E27FC236}">
                <a16:creationId xmlns:a16="http://schemas.microsoft.com/office/drawing/2014/main" id="{D8539E82-8CF0-434E-8B0F-98AF53826BF0}"/>
              </a:ext>
            </a:extLst>
          </p:cNvPr>
          <p:cNvSpPr txBox="1"/>
          <p:nvPr/>
        </p:nvSpPr>
        <p:spPr bwMode="gray">
          <a:xfrm>
            <a:off x="3714450" y="2419120"/>
            <a:ext cx="1597056" cy="461665"/>
          </a:xfrm>
          <a:prstGeom prst="rect">
            <a:avLst/>
          </a:prstGeom>
          <a:noFill/>
        </p:spPr>
        <p:txBody>
          <a:bodyPr wrap="square" lIns="0" tIns="0" rIns="0" bIns="0" rtlCol="0">
            <a:spAutoFit/>
          </a:bodyPr>
          <a:lstStyle/>
          <a:p>
            <a:pPr>
              <a:spcBef>
                <a:spcPts val="600"/>
              </a:spcBef>
            </a:pPr>
            <a:r>
              <a:rPr lang="en-US" sz="1500"/>
              <a:t>MA escorts patient to exam room</a:t>
            </a:r>
          </a:p>
        </p:txBody>
      </p:sp>
      <p:pic>
        <p:nvPicPr>
          <p:cNvPr id="58" name="Picture 57">
            <a:extLst>
              <a:ext uri="{FF2B5EF4-FFF2-40B4-BE49-F238E27FC236}">
                <a16:creationId xmlns:a16="http://schemas.microsoft.com/office/drawing/2014/main" id="{EBD42014-84B8-4512-9C44-53CC940D90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4450" y="2957440"/>
            <a:ext cx="457200" cy="421598"/>
          </a:xfrm>
          <a:prstGeom prst="rect">
            <a:avLst/>
          </a:prstGeom>
        </p:spPr>
      </p:pic>
      <p:cxnSp>
        <p:nvCxnSpPr>
          <p:cNvPr id="59" name="Straight Connector 58">
            <a:extLst>
              <a:ext uri="{FF2B5EF4-FFF2-40B4-BE49-F238E27FC236}">
                <a16:creationId xmlns:a16="http://schemas.microsoft.com/office/drawing/2014/main" id="{174EDCA8-61FD-4ED2-9E56-A019AB841EAC}"/>
              </a:ext>
            </a:extLst>
          </p:cNvPr>
          <p:cNvCxnSpPr/>
          <p:nvPr/>
        </p:nvCxnSpPr>
        <p:spPr bwMode="gray">
          <a:xfrm flipV="1">
            <a:off x="3714450" y="3399326"/>
            <a:ext cx="0" cy="307563"/>
          </a:xfrm>
          <a:prstGeom prst="line">
            <a:avLst/>
          </a:prstGeom>
          <a:ln w="190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60" name="Picture 59">
            <a:extLst>
              <a:ext uri="{FF2B5EF4-FFF2-40B4-BE49-F238E27FC236}">
                <a16:creationId xmlns:a16="http://schemas.microsoft.com/office/drawing/2014/main" id="{664FE96C-A25D-4E08-AEAC-716B2CC2DD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9321" y="2457234"/>
            <a:ext cx="341375" cy="457200"/>
          </a:xfrm>
          <a:prstGeom prst="rect">
            <a:avLst/>
          </a:prstGeom>
        </p:spPr>
      </p:pic>
      <p:cxnSp>
        <p:nvCxnSpPr>
          <p:cNvPr id="61" name="Straight Connector 60">
            <a:extLst>
              <a:ext uri="{FF2B5EF4-FFF2-40B4-BE49-F238E27FC236}">
                <a16:creationId xmlns:a16="http://schemas.microsoft.com/office/drawing/2014/main" id="{752F4E02-3BE9-4B7F-810E-12A7AB0BDEFC}"/>
              </a:ext>
            </a:extLst>
          </p:cNvPr>
          <p:cNvCxnSpPr>
            <a:cxnSpLocks/>
          </p:cNvCxnSpPr>
          <p:nvPr/>
        </p:nvCxnSpPr>
        <p:spPr bwMode="gray">
          <a:xfrm flipV="1">
            <a:off x="5449321" y="3000840"/>
            <a:ext cx="0" cy="704088"/>
          </a:xfrm>
          <a:prstGeom prst="line">
            <a:avLst/>
          </a:prstGeom>
          <a:ln w="190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7ED1A5E9-A2C8-49A4-AA96-653550EDD02A}"/>
              </a:ext>
            </a:extLst>
          </p:cNvPr>
          <p:cNvSpPr txBox="1"/>
          <p:nvPr/>
        </p:nvSpPr>
        <p:spPr bwMode="gray">
          <a:xfrm>
            <a:off x="5449321" y="2097549"/>
            <a:ext cx="1747263" cy="230832"/>
          </a:xfrm>
          <a:prstGeom prst="rect">
            <a:avLst/>
          </a:prstGeom>
          <a:noFill/>
        </p:spPr>
        <p:txBody>
          <a:bodyPr wrap="square" lIns="0" tIns="0" rIns="0" bIns="0" rtlCol="0">
            <a:spAutoFit/>
          </a:bodyPr>
          <a:lstStyle/>
          <a:p>
            <a:pPr>
              <a:spcBef>
                <a:spcPts val="600"/>
              </a:spcBef>
            </a:pPr>
            <a:r>
              <a:rPr lang="en-US" sz="1500"/>
              <a:t>Nurse checks vitals</a:t>
            </a:r>
          </a:p>
        </p:txBody>
      </p:sp>
      <p:cxnSp>
        <p:nvCxnSpPr>
          <p:cNvPr id="63" name="Straight Connector 62">
            <a:extLst>
              <a:ext uri="{FF2B5EF4-FFF2-40B4-BE49-F238E27FC236}">
                <a16:creationId xmlns:a16="http://schemas.microsoft.com/office/drawing/2014/main" id="{64E8FC0A-64DB-400A-A56D-0AC508861E9D}"/>
              </a:ext>
            </a:extLst>
          </p:cNvPr>
          <p:cNvCxnSpPr>
            <a:cxnSpLocks/>
          </p:cNvCxnSpPr>
          <p:nvPr/>
        </p:nvCxnSpPr>
        <p:spPr bwMode="gray">
          <a:xfrm flipV="1">
            <a:off x="8531064" y="3000840"/>
            <a:ext cx="0" cy="706050"/>
          </a:xfrm>
          <a:prstGeom prst="line">
            <a:avLst/>
          </a:prstGeom>
          <a:ln w="190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64" name="Picture 63">
            <a:extLst>
              <a:ext uri="{FF2B5EF4-FFF2-40B4-BE49-F238E27FC236}">
                <a16:creationId xmlns:a16="http://schemas.microsoft.com/office/drawing/2014/main" id="{7AC69A53-8383-4997-85D0-06473DEE05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44780" y="2548674"/>
            <a:ext cx="529947" cy="365760"/>
          </a:xfrm>
          <a:prstGeom prst="rect">
            <a:avLst/>
          </a:prstGeom>
        </p:spPr>
      </p:pic>
      <p:sp>
        <p:nvSpPr>
          <p:cNvPr id="65" name="TextBox 64">
            <a:extLst>
              <a:ext uri="{FF2B5EF4-FFF2-40B4-BE49-F238E27FC236}">
                <a16:creationId xmlns:a16="http://schemas.microsoft.com/office/drawing/2014/main" id="{FB974DA3-C269-4D50-B421-F3FE5B47397C}"/>
              </a:ext>
            </a:extLst>
          </p:cNvPr>
          <p:cNvSpPr txBox="1"/>
          <p:nvPr/>
        </p:nvSpPr>
        <p:spPr bwMode="gray">
          <a:xfrm>
            <a:off x="8544780" y="1866716"/>
            <a:ext cx="1533839" cy="461665"/>
          </a:xfrm>
          <a:prstGeom prst="rect">
            <a:avLst/>
          </a:prstGeom>
          <a:noFill/>
        </p:spPr>
        <p:txBody>
          <a:bodyPr wrap="square" lIns="0" tIns="0" rIns="0" bIns="0" rtlCol="0">
            <a:spAutoFit/>
          </a:bodyPr>
          <a:lstStyle/>
          <a:p>
            <a:pPr>
              <a:spcBef>
                <a:spcPts val="600"/>
              </a:spcBef>
            </a:pPr>
            <a:r>
              <a:rPr lang="en-US" sz="1500"/>
              <a:t>Scribe joins patient encounter</a:t>
            </a:r>
          </a:p>
        </p:txBody>
      </p:sp>
      <p:cxnSp>
        <p:nvCxnSpPr>
          <p:cNvPr id="66" name="Straight Connector 65">
            <a:extLst>
              <a:ext uri="{FF2B5EF4-FFF2-40B4-BE49-F238E27FC236}">
                <a16:creationId xmlns:a16="http://schemas.microsoft.com/office/drawing/2014/main" id="{46E90621-5C40-4BA5-ACA2-D326F314AAD9}"/>
              </a:ext>
            </a:extLst>
          </p:cNvPr>
          <p:cNvCxnSpPr/>
          <p:nvPr/>
        </p:nvCxnSpPr>
        <p:spPr bwMode="gray">
          <a:xfrm flipV="1">
            <a:off x="6878061" y="3399326"/>
            <a:ext cx="0" cy="307563"/>
          </a:xfrm>
          <a:prstGeom prst="line">
            <a:avLst/>
          </a:prstGeom>
          <a:ln w="190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67" name="Picture 66">
            <a:extLst>
              <a:ext uri="{FF2B5EF4-FFF2-40B4-BE49-F238E27FC236}">
                <a16:creationId xmlns:a16="http://schemas.microsoft.com/office/drawing/2014/main" id="{1A94E43F-C2D3-489C-BED1-176B4477816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78061" y="2921287"/>
            <a:ext cx="411480" cy="411480"/>
          </a:xfrm>
          <a:prstGeom prst="rect">
            <a:avLst/>
          </a:prstGeom>
        </p:spPr>
      </p:pic>
      <p:sp>
        <p:nvSpPr>
          <p:cNvPr id="68" name="TextBox 67">
            <a:extLst>
              <a:ext uri="{FF2B5EF4-FFF2-40B4-BE49-F238E27FC236}">
                <a16:creationId xmlns:a16="http://schemas.microsoft.com/office/drawing/2014/main" id="{CACCBFF6-123F-4DCC-A8D2-19CFA9564DD6}"/>
              </a:ext>
            </a:extLst>
          </p:cNvPr>
          <p:cNvSpPr txBox="1"/>
          <p:nvPr/>
        </p:nvSpPr>
        <p:spPr bwMode="gray">
          <a:xfrm>
            <a:off x="6878061" y="2419120"/>
            <a:ext cx="1539967" cy="461665"/>
          </a:xfrm>
          <a:prstGeom prst="rect">
            <a:avLst/>
          </a:prstGeom>
          <a:noFill/>
        </p:spPr>
        <p:txBody>
          <a:bodyPr wrap="square" lIns="0" tIns="0" rIns="0" bIns="0" rtlCol="0">
            <a:spAutoFit/>
          </a:bodyPr>
          <a:lstStyle/>
          <a:p>
            <a:pPr>
              <a:spcBef>
                <a:spcPts val="600"/>
              </a:spcBef>
            </a:pPr>
            <a:r>
              <a:rPr lang="en-US" sz="1500"/>
              <a:t>Patient waits for physician or APP</a:t>
            </a:r>
          </a:p>
        </p:txBody>
      </p:sp>
      <p:grpSp>
        <p:nvGrpSpPr>
          <p:cNvPr id="69" name="Group 68">
            <a:extLst>
              <a:ext uri="{FF2B5EF4-FFF2-40B4-BE49-F238E27FC236}">
                <a16:creationId xmlns:a16="http://schemas.microsoft.com/office/drawing/2014/main" id="{C8F04718-C34F-4E31-8FAF-06503ADB1BD3}"/>
              </a:ext>
            </a:extLst>
          </p:cNvPr>
          <p:cNvGrpSpPr/>
          <p:nvPr/>
        </p:nvGrpSpPr>
        <p:grpSpPr>
          <a:xfrm>
            <a:off x="10027064" y="2410677"/>
            <a:ext cx="1548986" cy="1296212"/>
            <a:chOff x="10027064" y="2738122"/>
            <a:chExt cx="1548986" cy="1296212"/>
          </a:xfrm>
        </p:grpSpPr>
        <p:cxnSp>
          <p:nvCxnSpPr>
            <p:cNvPr id="70" name="Straight Connector 69">
              <a:extLst>
                <a:ext uri="{FF2B5EF4-FFF2-40B4-BE49-F238E27FC236}">
                  <a16:creationId xmlns:a16="http://schemas.microsoft.com/office/drawing/2014/main" id="{A5DA90A2-4D4E-45DB-966E-25FAD3F0E829}"/>
                </a:ext>
              </a:extLst>
            </p:cNvPr>
            <p:cNvCxnSpPr/>
            <p:nvPr/>
          </p:nvCxnSpPr>
          <p:spPr bwMode="gray">
            <a:xfrm flipV="1">
              <a:off x="10027064" y="3726771"/>
              <a:ext cx="0" cy="307563"/>
            </a:xfrm>
            <a:prstGeom prst="line">
              <a:avLst/>
            </a:prstGeom>
            <a:ln w="190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71" name="Picture 70">
              <a:extLst>
                <a:ext uri="{FF2B5EF4-FFF2-40B4-BE49-F238E27FC236}">
                  <a16:creationId xmlns:a16="http://schemas.microsoft.com/office/drawing/2014/main" id="{FBD8752B-3C4F-4CB3-9477-7CB2A21B8EF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27064" y="3328285"/>
              <a:ext cx="457200" cy="378198"/>
            </a:xfrm>
            <a:prstGeom prst="rect">
              <a:avLst/>
            </a:prstGeom>
          </p:spPr>
        </p:pic>
        <p:sp>
          <p:nvSpPr>
            <p:cNvPr id="72" name="TextBox 71">
              <a:extLst>
                <a:ext uri="{FF2B5EF4-FFF2-40B4-BE49-F238E27FC236}">
                  <a16:creationId xmlns:a16="http://schemas.microsoft.com/office/drawing/2014/main" id="{9BC98CFE-8738-41B7-BEC8-AE7EB5032179}"/>
                </a:ext>
              </a:extLst>
            </p:cNvPr>
            <p:cNvSpPr txBox="1"/>
            <p:nvPr/>
          </p:nvSpPr>
          <p:spPr bwMode="gray">
            <a:xfrm>
              <a:off x="10027064" y="2738122"/>
              <a:ext cx="1548986" cy="461665"/>
            </a:xfrm>
            <a:prstGeom prst="rect">
              <a:avLst/>
            </a:prstGeom>
            <a:noFill/>
          </p:spPr>
          <p:txBody>
            <a:bodyPr wrap="square" lIns="0" tIns="0" rIns="0" bIns="0" rtlCol="0">
              <a:spAutoFit/>
            </a:bodyPr>
            <a:lstStyle/>
            <a:p>
              <a:pPr>
                <a:spcBef>
                  <a:spcPts val="600"/>
                </a:spcBef>
              </a:pPr>
              <a:r>
                <a:rPr lang="en-US" sz="1500"/>
                <a:t>Clinician charts in EHR after-hours</a:t>
              </a:r>
            </a:p>
          </p:txBody>
        </p:sp>
      </p:grpSp>
      <p:cxnSp>
        <p:nvCxnSpPr>
          <p:cNvPr id="73" name="Straight Connector 72">
            <a:extLst>
              <a:ext uri="{FF2B5EF4-FFF2-40B4-BE49-F238E27FC236}">
                <a16:creationId xmlns:a16="http://schemas.microsoft.com/office/drawing/2014/main" id="{4089AECD-F590-4F32-B57F-910742CBA407}"/>
              </a:ext>
            </a:extLst>
          </p:cNvPr>
          <p:cNvCxnSpPr/>
          <p:nvPr/>
        </p:nvCxnSpPr>
        <p:spPr bwMode="gray">
          <a:xfrm flipV="1">
            <a:off x="4872346" y="3737713"/>
            <a:ext cx="0" cy="307563"/>
          </a:xfrm>
          <a:prstGeom prst="line">
            <a:avLst/>
          </a:prstGeom>
          <a:ln w="190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D0368CA6-BF5F-4EC6-BDED-72013BB8C413}"/>
              </a:ext>
            </a:extLst>
          </p:cNvPr>
          <p:cNvSpPr txBox="1"/>
          <p:nvPr/>
        </p:nvSpPr>
        <p:spPr bwMode="gray">
          <a:xfrm>
            <a:off x="4872347" y="4654163"/>
            <a:ext cx="1378156" cy="692497"/>
          </a:xfrm>
          <a:prstGeom prst="rect">
            <a:avLst/>
          </a:prstGeom>
          <a:noFill/>
        </p:spPr>
        <p:txBody>
          <a:bodyPr wrap="square" lIns="0" tIns="0" rIns="0" bIns="0" rtlCol="0">
            <a:spAutoFit/>
          </a:bodyPr>
          <a:lstStyle/>
          <a:p>
            <a:pPr>
              <a:spcBef>
                <a:spcPts val="600"/>
              </a:spcBef>
            </a:pPr>
            <a:r>
              <a:rPr lang="en-US" sz="1500">
                <a:solidFill>
                  <a:schemeClr val="accent6"/>
                </a:solidFill>
              </a:rPr>
              <a:t>Algorithm determines likely diagnosis</a:t>
            </a:r>
          </a:p>
        </p:txBody>
      </p:sp>
      <p:cxnSp>
        <p:nvCxnSpPr>
          <p:cNvPr id="75" name="Straight Connector 74">
            <a:extLst>
              <a:ext uri="{FF2B5EF4-FFF2-40B4-BE49-F238E27FC236}">
                <a16:creationId xmlns:a16="http://schemas.microsoft.com/office/drawing/2014/main" id="{DC8340B9-8291-4137-B0F2-1A0F3CCBFD89}"/>
              </a:ext>
            </a:extLst>
          </p:cNvPr>
          <p:cNvCxnSpPr/>
          <p:nvPr/>
        </p:nvCxnSpPr>
        <p:spPr bwMode="gray">
          <a:xfrm flipV="1">
            <a:off x="2019177" y="3737713"/>
            <a:ext cx="0" cy="307563"/>
          </a:xfrm>
          <a:prstGeom prst="line">
            <a:avLst/>
          </a:prstGeom>
          <a:ln w="190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328CE28-6949-4611-94B4-DADC5EC687E7}"/>
              </a:ext>
            </a:extLst>
          </p:cNvPr>
          <p:cNvSpPr txBox="1"/>
          <p:nvPr/>
        </p:nvSpPr>
        <p:spPr bwMode="gray">
          <a:xfrm>
            <a:off x="2019176" y="4654163"/>
            <a:ext cx="1184537" cy="692497"/>
          </a:xfrm>
          <a:prstGeom prst="rect">
            <a:avLst/>
          </a:prstGeom>
          <a:noFill/>
        </p:spPr>
        <p:txBody>
          <a:bodyPr wrap="square" lIns="0" tIns="0" rIns="0" bIns="0" rtlCol="0">
            <a:spAutoFit/>
          </a:bodyPr>
          <a:lstStyle/>
          <a:p>
            <a:pPr>
              <a:spcBef>
                <a:spcPts val="600"/>
              </a:spcBef>
            </a:pPr>
            <a:r>
              <a:rPr lang="en-US" sz="1500"/>
              <a:t>AI automates patient registration</a:t>
            </a:r>
          </a:p>
        </p:txBody>
      </p:sp>
      <p:pic>
        <p:nvPicPr>
          <p:cNvPr id="77" name="Picture 76">
            <a:extLst>
              <a:ext uri="{FF2B5EF4-FFF2-40B4-BE49-F238E27FC236}">
                <a16:creationId xmlns:a16="http://schemas.microsoft.com/office/drawing/2014/main" id="{767BD054-3433-47A0-AF8E-F11C9DA2B81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19175" y="4121256"/>
            <a:ext cx="384048" cy="457200"/>
          </a:xfrm>
          <a:prstGeom prst="rect">
            <a:avLst/>
          </a:prstGeom>
        </p:spPr>
      </p:pic>
      <p:cxnSp>
        <p:nvCxnSpPr>
          <p:cNvPr id="78" name="Straight Connector 77">
            <a:extLst>
              <a:ext uri="{FF2B5EF4-FFF2-40B4-BE49-F238E27FC236}">
                <a16:creationId xmlns:a16="http://schemas.microsoft.com/office/drawing/2014/main" id="{DC2EB4C4-C9B3-4992-85BA-3A01AC043E91}"/>
              </a:ext>
            </a:extLst>
          </p:cNvPr>
          <p:cNvCxnSpPr/>
          <p:nvPr/>
        </p:nvCxnSpPr>
        <p:spPr bwMode="gray">
          <a:xfrm flipV="1">
            <a:off x="3440025" y="3737712"/>
            <a:ext cx="0" cy="704088"/>
          </a:xfrm>
          <a:prstGeom prst="line">
            <a:avLst/>
          </a:prstGeom>
          <a:ln w="190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9911861-CA0E-45C4-9FC0-D3D4A3F6D60D}"/>
              </a:ext>
            </a:extLst>
          </p:cNvPr>
          <p:cNvSpPr txBox="1"/>
          <p:nvPr/>
        </p:nvSpPr>
        <p:spPr bwMode="gray">
          <a:xfrm>
            <a:off x="3440025" y="5061424"/>
            <a:ext cx="1295873" cy="461665"/>
          </a:xfrm>
          <a:prstGeom prst="rect">
            <a:avLst/>
          </a:prstGeom>
          <a:noFill/>
        </p:spPr>
        <p:txBody>
          <a:bodyPr wrap="square" lIns="0" tIns="0" rIns="0" bIns="0" rtlCol="0">
            <a:spAutoFit/>
          </a:bodyPr>
          <a:lstStyle/>
          <a:p>
            <a:pPr>
              <a:spcBef>
                <a:spcPts val="600"/>
              </a:spcBef>
            </a:pPr>
            <a:r>
              <a:rPr lang="en-US" sz="1500"/>
              <a:t>AI collects patient history</a:t>
            </a:r>
          </a:p>
        </p:txBody>
      </p:sp>
      <p:pic>
        <p:nvPicPr>
          <p:cNvPr id="80" name="Picture 79">
            <a:extLst>
              <a:ext uri="{FF2B5EF4-FFF2-40B4-BE49-F238E27FC236}">
                <a16:creationId xmlns:a16="http://schemas.microsoft.com/office/drawing/2014/main" id="{0041E0F2-64B8-41F8-A4C8-9051F15E658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66702" y="4121256"/>
            <a:ext cx="457200" cy="511791"/>
          </a:xfrm>
          <a:prstGeom prst="rect">
            <a:avLst/>
          </a:prstGeom>
        </p:spPr>
      </p:pic>
      <p:sp>
        <p:nvSpPr>
          <p:cNvPr id="81" name="TextBox 80">
            <a:extLst>
              <a:ext uri="{FF2B5EF4-FFF2-40B4-BE49-F238E27FC236}">
                <a16:creationId xmlns:a16="http://schemas.microsoft.com/office/drawing/2014/main" id="{C10281DC-15C5-4164-95A4-59F95BCD8A61}"/>
              </a:ext>
            </a:extLst>
          </p:cNvPr>
          <p:cNvSpPr txBox="1"/>
          <p:nvPr/>
        </p:nvSpPr>
        <p:spPr bwMode="gray">
          <a:xfrm>
            <a:off x="667975" y="2587561"/>
            <a:ext cx="1257304" cy="246221"/>
          </a:xfrm>
          <a:prstGeom prst="rect">
            <a:avLst/>
          </a:prstGeom>
          <a:noFill/>
        </p:spPr>
        <p:txBody>
          <a:bodyPr wrap="square" lIns="0" tIns="0" rIns="0" bIns="0" rtlCol="0">
            <a:spAutoFit/>
          </a:bodyPr>
          <a:lstStyle/>
          <a:p>
            <a:pPr>
              <a:spcBef>
                <a:spcPts val="600"/>
              </a:spcBef>
            </a:pPr>
            <a:r>
              <a:rPr lang="en-US" sz="1600" b="1"/>
              <a:t>Current state</a:t>
            </a:r>
          </a:p>
        </p:txBody>
      </p:sp>
      <p:sp>
        <p:nvSpPr>
          <p:cNvPr id="82" name="TextBox 81">
            <a:extLst>
              <a:ext uri="{FF2B5EF4-FFF2-40B4-BE49-F238E27FC236}">
                <a16:creationId xmlns:a16="http://schemas.microsoft.com/office/drawing/2014/main" id="{81C808EB-55F9-4221-B130-DB9F68687A68}"/>
              </a:ext>
            </a:extLst>
          </p:cNvPr>
          <p:cNvSpPr txBox="1"/>
          <p:nvPr/>
        </p:nvSpPr>
        <p:spPr bwMode="gray">
          <a:xfrm>
            <a:off x="667975" y="4486786"/>
            <a:ext cx="1104036" cy="246221"/>
          </a:xfrm>
          <a:prstGeom prst="rect">
            <a:avLst/>
          </a:prstGeom>
          <a:noFill/>
        </p:spPr>
        <p:txBody>
          <a:bodyPr wrap="square" lIns="0" tIns="0" rIns="0" bIns="0" rtlCol="0">
            <a:spAutoFit/>
          </a:bodyPr>
          <a:lstStyle/>
          <a:p>
            <a:pPr>
              <a:spcBef>
                <a:spcPts val="600"/>
              </a:spcBef>
            </a:pPr>
            <a:r>
              <a:rPr lang="en-US" sz="1600" b="1"/>
              <a:t>Future state</a:t>
            </a:r>
          </a:p>
        </p:txBody>
      </p:sp>
      <p:cxnSp>
        <p:nvCxnSpPr>
          <p:cNvPr id="83" name="Straight Arrow Connector 82">
            <a:extLst>
              <a:ext uri="{FF2B5EF4-FFF2-40B4-BE49-F238E27FC236}">
                <a16:creationId xmlns:a16="http://schemas.microsoft.com/office/drawing/2014/main" id="{0FC98FB1-DAAC-4CB0-B79A-21A8E8ECF86D}"/>
              </a:ext>
            </a:extLst>
          </p:cNvPr>
          <p:cNvCxnSpPr/>
          <p:nvPr/>
        </p:nvCxnSpPr>
        <p:spPr bwMode="gray">
          <a:xfrm>
            <a:off x="1894976" y="3713621"/>
            <a:ext cx="9966960" cy="0"/>
          </a:xfrm>
          <a:prstGeom prst="straightConnector1">
            <a:avLst/>
          </a:prstGeom>
          <a:solidFill>
            <a:schemeClr val="accent1"/>
          </a:solidFill>
          <a:ln w="57150" cap="flat" cmpd="sng" algn="ctr">
            <a:solidFill>
              <a:schemeClr val="accent3"/>
            </a:solidFill>
            <a:prstDash val="solid"/>
            <a:miter lim="800000"/>
            <a:headEnd type="none" w="med" len="med"/>
            <a:tailEnd type="triangle"/>
          </a:ln>
          <a:effectLst/>
        </p:spPr>
      </p:cxnSp>
      <p:sp>
        <p:nvSpPr>
          <p:cNvPr id="84" name="TextBox 83">
            <a:extLst>
              <a:ext uri="{FF2B5EF4-FFF2-40B4-BE49-F238E27FC236}">
                <a16:creationId xmlns:a16="http://schemas.microsoft.com/office/drawing/2014/main" id="{A3AE8C43-7383-4CC9-B0CA-3338D5B85F6B}"/>
              </a:ext>
            </a:extLst>
          </p:cNvPr>
          <p:cNvSpPr txBox="1"/>
          <p:nvPr/>
        </p:nvSpPr>
        <p:spPr bwMode="gray">
          <a:xfrm>
            <a:off x="612773" y="1381692"/>
            <a:ext cx="5204811" cy="246221"/>
          </a:xfrm>
          <a:prstGeom prst="rect">
            <a:avLst/>
          </a:prstGeom>
          <a:noFill/>
        </p:spPr>
        <p:txBody>
          <a:bodyPr wrap="square" lIns="0" tIns="0" rIns="0" bIns="0" rtlCol="0">
            <a:spAutoFit/>
          </a:bodyPr>
          <a:lstStyle/>
          <a:p>
            <a:pPr>
              <a:spcBef>
                <a:spcPts val="714"/>
              </a:spcBef>
            </a:pPr>
            <a:r>
              <a:rPr lang="en-US" sz="1600" b="1"/>
              <a:t>Legacy versus future primary care journey</a:t>
            </a:r>
          </a:p>
        </p:txBody>
      </p:sp>
      <p:cxnSp>
        <p:nvCxnSpPr>
          <p:cNvPr id="85" name="Straight Connector 84">
            <a:extLst>
              <a:ext uri="{FF2B5EF4-FFF2-40B4-BE49-F238E27FC236}">
                <a16:creationId xmlns:a16="http://schemas.microsoft.com/office/drawing/2014/main" id="{1632977A-30D3-4CD0-BC6D-83CD81E3122E}"/>
              </a:ext>
            </a:extLst>
          </p:cNvPr>
          <p:cNvCxnSpPr/>
          <p:nvPr/>
        </p:nvCxnSpPr>
        <p:spPr bwMode="gray">
          <a:xfrm flipV="1">
            <a:off x="6370699" y="3737712"/>
            <a:ext cx="0" cy="704088"/>
          </a:xfrm>
          <a:prstGeom prst="line">
            <a:avLst/>
          </a:prstGeom>
          <a:ln w="190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B1D3415F-9004-4637-8948-290364F81EFD}"/>
              </a:ext>
            </a:extLst>
          </p:cNvPr>
          <p:cNvSpPr txBox="1"/>
          <p:nvPr/>
        </p:nvSpPr>
        <p:spPr bwMode="gray">
          <a:xfrm>
            <a:off x="6370699" y="5061425"/>
            <a:ext cx="1416682" cy="692497"/>
          </a:xfrm>
          <a:prstGeom prst="rect">
            <a:avLst/>
          </a:prstGeom>
          <a:noFill/>
        </p:spPr>
        <p:txBody>
          <a:bodyPr wrap="square" lIns="0" tIns="0" rIns="0" bIns="0" rtlCol="0">
            <a:spAutoFit/>
          </a:bodyPr>
          <a:lstStyle/>
          <a:p>
            <a:pPr>
              <a:spcBef>
                <a:spcPts val="600"/>
              </a:spcBef>
            </a:pPr>
            <a:r>
              <a:rPr lang="en-US" sz="1500">
                <a:solidFill>
                  <a:schemeClr val="accent6"/>
                </a:solidFill>
              </a:rPr>
              <a:t>AI generates evidence-based care plan</a:t>
            </a:r>
          </a:p>
        </p:txBody>
      </p:sp>
      <p:pic>
        <p:nvPicPr>
          <p:cNvPr id="87" name="Picture 86">
            <a:extLst>
              <a:ext uri="{FF2B5EF4-FFF2-40B4-BE49-F238E27FC236}">
                <a16:creationId xmlns:a16="http://schemas.microsoft.com/office/drawing/2014/main" id="{17517616-EF89-4C4C-B3BD-2551E24058E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bwMode="gray">
          <a:xfrm>
            <a:off x="6361487" y="4556687"/>
            <a:ext cx="384048" cy="454793"/>
          </a:xfrm>
          <a:prstGeom prst="rect">
            <a:avLst/>
          </a:prstGeom>
        </p:spPr>
      </p:pic>
      <p:cxnSp>
        <p:nvCxnSpPr>
          <p:cNvPr id="88" name="Straight Connector 87">
            <a:extLst>
              <a:ext uri="{FF2B5EF4-FFF2-40B4-BE49-F238E27FC236}">
                <a16:creationId xmlns:a16="http://schemas.microsoft.com/office/drawing/2014/main" id="{E6A5E55F-6BF8-46B5-910E-F1D563AB5FB5}"/>
              </a:ext>
            </a:extLst>
          </p:cNvPr>
          <p:cNvCxnSpPr/>
          <p:nvPr/>
        </p:nvCxnSpPr>
        <p:spPr bwMode="gray">
          <a:xfrm flipV="1">
            <a:off x="7866847" y="3737713"/>
            <a:ext cx="0" cy="307563"/>
          </a:xfrm>
          <a:prstGeom prst="line">
            <a:avLst/>
          </a:prstGeom>
          <a:ln w="190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9C7D173E-DC03-4AC0-9A91-11DEC81F7C3E}"/>
              </a:ext>
            </a:extLst>
          </p:cNvPr>
          <p:cNvSpPr txBox="1"/>
          <p:nvPr/>
        </p:nvSpPr>
        <p:spPr bwMode="gray">
          <a:xfrm>
            <a:off x="7866847" y="4654163"/>
            <a:ext cx="1307289" cy="692497"/>
          </a:xfrm>
          <a:prstGeom prst="rect">
            <a:avLst/>
          </a:prstGeom>
          <a:noFill/>
        </p:spPr>
        <p:txBody>
          <a:bodyPr wrap="square" lIns="0" tIns="0" rIns="0" bIns="0" rtlCol="0">
            <a:spAutoFit/>
          </a:bodyPr>
          <a:lstStyle/>
          <a:p>
            <a:pPr>
              <a:spcBef>
                <a:spcPts val="600"/>
              </a:spcBef>
            </a:pPr>
            <a:r>
              <a:rPr lang="en-US" sz="1500"/>
              <a:t>AI performs clinical documentation</a:t>
            </a:r>
          </a:p>
        </p:txBody>
      </p:sp>
      <p:pic>
        <p:nvPicPr>
          <p:cNvPr id="90" name="Picture 89">
            <a:extLst>
              <a:ext uri="{FF2B5EF4-FFF2-40B4-BE49-F238E27FC236}">
                <a16:creationId xmlns:a16="http://schemas.microsoft.com/office/drawing/2014/main" id="{7E007E32-3421-48FE-803B-6BAAEC63E28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bwMode="gray">
          <a:xfrm>
            <a:off x="7866847" y="4121256"/>
            <a:ext cx="355599" cy="457200"/>
          </a:xfrm>
          <a:prstGeom prst="rect">
            <a:avLst/>
          </a:prstGeom>
        </p:spPr>
      </p:pic>
      <p:cxnSp>
        <p:nvCxnSpPr>
          <p:cNvPr id="91" name="Straight Connector 90">
            <a:extLst>
              <a:ext uri="{FF2B5EF4-FFF2-40B4-BE49-F238E27FC236}">
                <a16:creationId xmlns:a16="http://schemas.microsoft.com/office/drawing/2014/main" id="{6CD8987E-6B5B-497C-8C3F-5D2B806B6DC9}"/>
              </a:ext>
            </a:extLst>
          </p:cNvPr>
          <p:cNvCxnSpPr/>
          <p:nvPr/>
        </p:nvCxnSpPr>
        <p:spPr bwMode="gray">
          <a:xfrm flipV="1">
            <a:off x="9398725" y="3737712"/>
            <a:ext cx="0" cy="704088"/>
          </a:xfrm>
          <a:prstGeom prst="line">
            <a:avLst/>
          </a:prstGeom>
          <a:ln w="190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3F598C81-AD8C-4BC5-9EED-D8416C55CDA6}"/>
              </a:ext>
            </a:extLst>
          </p:cNvPr>
          <p:cNvSpPr txBox="1"/>
          <p:nvPr/>
        </p:nvSpPr>
        <p:spPr bwMode="gray">
          <a:xfrm>
            <a:off x="9398726" y="5061425"/>
            <a:ext cx="1105944" cy="692497"/>
          </a:xfrm>
          <a:prstGeom prst="rect">
            <a:avLst/>
          </a:prstGeom>
          <a:noFill/>
        </p:spPr>
        <p:txBody>
          <a:bodyPr wrap="square" lIns="0" tIns="0" rIns="0" bIns="0" rtlCol="0">
            <a:spAutoFit/>
          </a:bodyPr>
          <a:lstStyle/>
          <a:p>
            <a:pPr>
              <a:spcBef>
                <a:spcPts val="600"/>
              </a:spcBef>
            </a:pPr>
            <a:r>
              <a:rPr lang="en-US" sz="1500">
                <a:solidFill>
                  <a:schemeClr val="accent6"/>
                </a:solidFill>
              </a:rPr>
              <a:t>Algorithm recommends specialists</a:t>
            </a:r>
          </a:p>
        </p:txBody>
      </p:sp>
      <p:pic>
        <p:nvPicPr>
          <p:cNvPr id="93" name="Picture 92">
            <a:extLst>
              <a:ext uri="{FF2B5EF4-FFF2-40B4-BE49-F238E27FC236}">
                <a16:creationId xmlns:a16="http://schemas.microsoft.com/office/drawing/2014/main" id="{EFC8D953-BFC6-4A5A-B3C0-AA09EC3EB0D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gray">
          <a:xfrm>
            <a:off x="9374466" y="4556687"/>
            <a:ext cx="554738" cy="457200"/>
          </a:xfrm>
          <a:prstGeom prst="rect">
            <a:avLst/>
          </a:prstGeom>
        </p:spPr>
      </p:pic>
      <p:cxnSp>
        <p:nvCxnSpPr>
          <p:cNvPr id="94" name="Straight Connector 93">
            <a:extLst>
              <a:ext uri="{FF2B5EF4-FFF2-40B4-BE49-F238E27FC236}">
                <a16:creationId xmlns:a16="http://schemas.microsoft.com/office/drawing/2014/main" id="{3A4DB475-AA21-4C59-A3E8-F08679026ED3}"/>
              </a:ext>
            </a:extLst>
          </p:cNvPr>
          <p:cNvCxnSpPr/>
          <p:nvPr/>
        </p:nvCxnSpPr>
        <p:spPr bwMode="gray">
          <a:xfrm flipV="1">
            <a:off x="10839655" y="3710622"/>
            <a:ext cx="0" cy="307563"/>
          </a:xfrm>
          <a:prstGeom prst="line">
            <a:avLst/>
          </a:prstGeom>
          <a:ln w="190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CB3F1649-563F-478A-A676-1A30A1001EF1}"/>
              </a:ext>
            </a:extLst>
          </p:cNvPr>
          <p:cNvSpPr txBox="1"/>
          <p:nvPr/>
        </p:nvSpPr>
        <p:spPr bwMode="gray">
          <a:xfrm>
            <a:off x="10839655" y="4654163"/>
            <a:ext cx="1022281" cy="923330"/>
          </a:xfrm>
          <a:prstGeom prst="rect">
            <a:avLst/>
          </a:prstGeom>
          <a:noFill/>
        </p:spPr>
        <p:txBody>
          <a:bodyPr wrap="square" lIns="0" tIns="0" rIns="0" bIns="0" rtlCol="0">
            <a:spAutoFit/>
          </a:bodyPr>
          <a:lstStyle/>
          <a:p>
            <a:pPr>
              <a:spcBef>
                <a:spcPts val="600"/>
              </a:spcBef>
            </a:pPr>
            <a:r>
              <a:rPr lang="en-US" sz="1500">
                <a:solidFill>
                  <a:schemeClr val="accent6"/>
                </a:solidFill>
              </a:rPr>
              <a:t>Algorithm creates follow-up care plan</a:t>
            </a:r>
          </a:p>
        </p:txBody>
      </p:sp>
      <p:pic>
        <p:nvPicPr>
          <p:cNvPr id="96" name="Picture 95">
            <a:extLst>
              <a:ext uri="{FF2B5EF4-FFF2-40B4-BE49-F238E27FC236}">
                <a16:creationId xmlns:a16="http://schemas.microsoft.com/office/drawing/2014/main" id="{ED993E1A-9199-4BDA-BD33-520A137C178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bwMode="gray">
          <a:xfrm>
            <a:off x="10839655" y="4121256"/>
            <a:ext cx="497435" cy="411480"/>
          </a:xfrm>
          <a:prstGeom prst="rect">
            <a:avLst/>
          </a:prstGeom>
        </p:spPr>
      </p:pic>
      <p:pic>
        <p:nvPicPr>
          <p:cNvPr id="97" name="Picture 96">
            <a:extLst>
              <a:ext uri="{FF2B5EF4-FFF2-40B4-BE49-F238E27FC236}">
                <a16:creationId xmlns:a16="http://schemas.microsoft.com/office/drawing/2014/main" id="{CAFAD881-B194-4B83-B7B3-0EAE9252C9F4}"/>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434458" y="4556687"/>
            <a:ext cx="497434" cy="402599"/>
          </a:xfrm>
          <a:prstGeom prst="rect">
            <a:avLst/>
          </a:prstGeom>
        </p:spPr>
      </p:pic>
    </p:spTree>
    <p:extLst>
      <p:ext uri="{BB962C8B-B14F-4D97-AF65-F5344CB8AC3E}">
        <p14:creationId xmlns:p14="http://schemas.microsoft.com/office/powerpoint/2010/main" val="2189129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420C57B5-BE5C-4512-8FB6-BDDACD704705}"/>
              </a:ext>
            </a:extLst>
          </p:cNvPr>
          <p:cNvSpPr>
            <a:spLocks noGrp="1"/>
          </p:cNvSpPr>
          <p:nvPr>
            <p:ph type="body" sz="quarter" idx="27"/>
          </p:nvPr>
        </p:nvSpPr>
        <p:spPr/>
        <p:txBody>
          <a:bodyPr/>
          <a:lstStyle/>
          <a:p>
            <a:endParaRPr lang="en-US"/>
          </a:p>
        </p:txBody>
      </p:sp>
      <p:sp>
        <p:nvSpPr>
          <p:cNvPr id="3" name="Title 2">
            <a:extLst>
              <a:ext uri="{FF2B5EF4-FFF2-40B4-BE49-F238E27FC236}">
                <a16:creationId xmlns:a16="http://schemas.microsoft.com/office/drawing/2014/main" id="{9846D18F-D9B1-49C7-AB9B-7246AB0F7BE5}"/>
              </a:ext>
            </a:extLst>
          </p:cNvPr>
          <p:cNvSpPr>
            <a:spLocks noGrp="1"/>
          </p:cNvSpPr>
          <p:nvPr>
            <p:ph type="title"/>
          </p:nvPr>
        </p:nvSpPr>
        <p:spPr>
          <a:xfrm>
            <a:off x="612774" y="588771"/>
            <a:ext cx="10972801" cy="1067215"/>
          </a:xfrm>
        </p:spPr>
        <p:txBody>
          <a:bodyPr/>
          <a:lstStyle/>
          <a:p>
            <a:r>
              <a:rPr lang="en-US"/>
              <a:t>Value for population might not equal value </a:t>
            </a:r>
            <a:br>
              <a:rPr lang="en-US"/>
            </a:br>
            <a:r>
              <a:rPr lang="en-US"/>
              <a:t>for individual</a:t>
            </a:r>
          </a:p>
        </p:txBody>
      </p:sp>
      <p:cxnSp>
        <p:nvCxnSpPr>
          <p:cNvPr id="50" name="Straight Connector 49">
            <a:extLst>
              <a:ext uri="{FF2B5EF4-FFF2-40B4-BE49-F238E27FC236}">
                <a16:creationId xmlns:a16="http://schemas.microsoft.com/office/drawing/2014/main" id="{50363C10-74C5-49AA-99CE-86C1FE3D41C9}"/>
              </a:ext>
            </a:extLst>
          </p:cNvPr>
          <p:cNvCxnSpPr>
            <a:cxnSpLocks/>
          </p:cNvCxnSpPr>
          <p:nvPr/>
        </p:nvCxnSpPr>
        <p:spPr bwMode="gray">
          <a:xfrm flipV="1">
            <a:off x="5581469" y="2058279"/>
            <a:ext cx="0" cy="3783745"/>
          </a:xfrm>
          <a:prstGeom prst="line">
            <a:avLst/>
          </a:prstGeom>
          <a:noFill/>
          <a:ln w="19050" cap="rnd">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51" name="Oval 50">
            <a:extLst>
              <a:ext uri="{FF2B5EF4-FFF2-40B4-BE49-F238E27FC236}">
                <a16:creationId xmlns:a16="http://schemas.microsoft.com/office/drawing/2014/main" id="{36D06973-21FF-4601-B490-C5FBA9382702}"/>
              </a:ext>
            </a:extLst>
          </p:cNvPr>
          <p:cNvSpPr/>
          <p:nvPr/>
        </p:nvSpPr>
        <p:spPr bwMode="gray">
          <a:xfrm>
            <a:off x="5349474" y="3718157"/>
            <a:ext cx="463991" cy="463989"/>
          </a:xfrm>
          <a:prstGeom prst="ellipse">
            <a:avLst/>
          </a:prstGeom>
          <a:solidFill>
            <a:schemeClr val="bg1"/>
          </a:solidFill>
          <a:ln w="19050" cap="rnd">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53"/>
          </a:p>
        </p:txBody>
      </p:sp>
      <p:sp>
        <p:nvSpPr>
          <p:cNvPr id="52" name="Right Arrow 22">
            <a:extLst>
              <a:ext uri="{FF2B5EF4-FFF2-40B4-BE49-F238E27FC236}">
                <a16:creationId xmlns:a16="http://schemas.microsoft.com/office/drawing/2014/main" id="{004AD0C5-C6C9-46FB-8252-5B4B4203876E}"/>
              </a:ext>
            </a:extLst>
          </p:cNvPr>
          <p:cNvSpPr/>
          <p:nvPr/>
        </p:nvSpPr>
        <p:spPr bwMode="gray">
          <a:xfrm>
            <a:off x="5450841" y="3819523"/>
            <a:ext cx="261257" cy="261257"/>
          </a:xfrm>
          <a:prstGeom prst="rightArrow">
            <a:avLst/>
          </a:prstGeom>
          <a:solidFill>
            <a:schemeClr val="accent6"/>
          </a:solidFill>
          <a:ln w="9525" cap="flat" cmpd="sng" algn="ctr">
            <a:noFill/>
            <a:prstDash val="solid"/>
            <a:round/>
            <a:headEnd type="none" w="med" len="med"/>
            <a:tailEnd type="none" w="med" len="med"/>
          </a:ln>
          <a:effectLst/>
        </p:spPr>
        <p:txBody>
          <a:bodyPr vert="horz" wrap="square" lIns="130629" tIns="65315" rIns="130629" bIns="65315" numCol="1" rtlCol="0" anchor="t" anchorCtr="0" compatLnSpc="1">
            <a:prstTxWarp prst="textNoShape">
              <a:avLst/>
            </a:prstTxWarp>
          </a:bodyPr>
          <a:lstStyle/>
          <a:p>
            <a:pPr defTabSz="2090954"/>
            <a:endParaRPr lang="en-US" sz="1287">
              <a:solidFill>
                <a:schemeClr val="bg2"/>
              </a:solidFill>
              <a:latin typeface="+mj-lt"/>
            </a:endParaRPr>
          </a:p>
        </p:txBody>
      </p:sp>
      <p:sp>
        <p:nvSpPr>
          <p:cNvPr id="38" name="TextBox 37">
            <a:extLst>
              <a:ext uri="{FF2B5EF4-FFF2-40B4-BE49-F238E27FC236}">
                <a16:creationId xmlns:a16="http://schemas.microsoft.com/office/drawing/2014/main" id="{DC704FE5-8B82-48D3-A163-2318AF30F485}"/>
              </a:ext>
            </a:extLst>
          </p:cNvPr>
          <p:cNvSpPr txBox="1"/>
          <p:nvPr/>
        </p:nvSpPr>
        <p:spPr bwMode="gray">
          <a:xfrm>
            <a:off x="612774" y="2128900"/>
            <a:ext cx="4364001" cy="246221"/>
          </a:xfrm>
          <a:prstGeom prst="rect">
            <a:avLst/>
          </a:prstGeom>
          <a:noFill/>
        </p:spPr>
        <p:txBody>
          <a:bodyPr wrap="square" lIns="0" tIns="0" rIns="0" bIns="0" rtlCol="0">
            <a:spAutoFit/>
          </a:bodyPr>
          <a:lstStyle/>
          <a:p>
            <a:r>
              <a:rPr lang="en-US" sz="1600" b="1"/>
              <a:t>AI aims to improve population health…</a:t>
            </a:r>
          </a:p>
        </p:txBody>
      </p:sp>
      <p:sp>
        <p:nvSpPr>
          <p:cNvPr id="39" name="Text Placeholder 1">
            <a:extLst>
              <a:ext uri="{FF2B5EF4-FFF2-40B4-BE49-F238E27FC236}">
                <a16:creationId xmlns:a16="http://schemas.microsoft.com/office/drawing/2014/main" id="{D58199AB-271B-44F7-BBAA-D07EC833C33E}"/>
              </a:ext>
            </a:extLst>
          </p:cNvPr>
          <p:cNvSpPr txBox="1">
            <a:spLocks/>
          </p:cNvSpPr>
          <p:nvPr/>
        </p:nvSpPr>
        <p:spPr bwMode="gray">
          <a:xfrm>
            <a:off x="1462636" y="2818329"/>
            <a:ext cx="3686386" cy="461665"/>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pPr>
            <a:r>
              <a:rPr lang="en-US" sz="1500"/>
              <a:t>AI identifies patients likely to benefit from and enroll in a care management program.</a:t>
            </a:r>
          </a:p>
        </p:txBody>
      </p:sp>
      <p:sp>
        <p:nvSpPr>
          <p:cNvPr id="40" name="TextBox 39">
            <a:extLst>
              <a:ext uri="{FF2B5EF4-FFF2-40B4-BE49-F238E27FC236}">
                <a16:creationId xmlns:a16="http://schemas.microsoft.com/office/drawing/2014/main" id="{7C10524A-38D4-4D5B-A55C-E9BD3453557F}"/>
              </a:ext>
            </a:extLst>
          </p:cNvPr>
          <p:cNvSpPr txBox="1"/>
          <p:nvPr/>
        </p:nvSpPr>
        <p:spPr bwMode="gray">
          <a:xfrm>
            <a:off x="6186164" y="2128900"/>
            <a:ext cx="4272883" cy="246221"/>
          </a:xfrm>
          <a:prstGeom prst="rect">
            <a:avLst/>
          </a:prstGeom>
          <a:noFill/>
        </p:spPr>
        <p:txBody>
          <a:bodyPr wrap="square" lIns="0" tIns="0" rIns="0" bIns="0" rtlCol="0">
            <a:spAutoFit/>
          </a:bodyPr>
          <a:lstStyle/>
          <a:p>
            <a:r>
              <a:rPr lang="en-US" sz="1600" b="1"/>
              <a:t>…but fails to account for certain patients</a:t>
            </a:r>
          </a:p>
        </p:txBody>
      </p:sp>
      <p:sp>
        <p:nvSpPr>
          <p:cNvPr id="41" name="TextBox 40">
            <a:extLst>
              <a:ext uri="{FF2B5EF4-FFF2-40B4-BE49-F238E27FC236}">
                <a16:creationId xmlns:a16="http://schemas.microsoft.com/office/drawing/2014/main" id="{9C2BA0EA-C8E2-4459-B116-154ACC23E131}"/>
              </a:ext>
            </a:extLst>
          </p:cNvPr>
          <p:cNvSpPr txBox="1"/>
          <p:nvPr/>
        </p:nvSpPr>
        <p:spPr bwMode="gray">
          <a:xfrm>
            <a:off x="6911069" y="5019672"/>
            <a:ext cx="3933757" cy="461665"/>
          </a:xfrm>
          <a:prstGeom prst="rect">
            <a:avLst/>
          </a:prstGeom>
          <a:noFill/>
        </p:spPr>
        <p:txBody>
          <a:bodyPr wrap="square" lIns="0" tIns="0" rIns="0" bIns="0" rtlCol="0">
            <a:spAutoFit/>
          </a:bodyPr>
          <a:lstStyle/>
          <a:p>
            <a:pPr>
              <a:spcBef>
                <a:spcPts val="715"/>
              </a:spcBef>
            </a:pPr>
            <a:r>
              <a:rPr lang="en-US" sz="1500"/>
              <a:t>AI doesn’t measure if the program improved outcomes for the patients it identified.</a:t>
            </a:r>
          </a:p>
        </p:txBody>
      </p:sp>
      <p:sp>
        <p:nvSpPr>
          <p:cNvPr id="42" name="TextBox 41">
            <a:extLst>
              <a:ext uri="{FF2B5EF4-FFF2-40B4-BE49-F238E27FC236}">
                <a16:creationId xmlns:a16="http://schemas.microsoft.com/office/drawing/2014/main" id="{562927CE-67DD-4604-A102-D8ADE9E3D3AF}"/>
              </a:ext>
            </a:extLst>
          </p:cNvPr>
          <p:cNvSpPr txBox="1"/>
          <p:nvPr/>
        </p:nvSpPr>
        <p:spPr bwMode="gray">
          <a:xfrm>
            <a:off x="7242074" y="2702913"/>
            <a:ext cx="3602763" cy="692497"/>
          </a:xfrm>
          <a:prstGeom prst="rect">
            <a:avLst/>
          </a:prstGeom>
          <a:noFill/>
        </p:spPr>
        <p:txBody>
          <a:bodyPr wrap="square" lIns="0" tIns="0" rIns="0" bIns="0" rtlCol="0">
            <a:spAutoFit/>
          </a:bodyPr>
          <a:lstStyle/>
          <a:p>
            <a:pPr>
              <a:spcBef>
                <a:spcPts val="715"/>
              </a:spcBef>
            </a:pPr>
            <a:r>
              <a:rPr lang="en-US" sz="1500"/>
              <a:t>AI heavily favors the individuals who it thinks will answer outreach calls, omitting certain segments of the market.</a:t>
            </a:r>
          </a:p>
        </p:txBody>
      </p:sp>
      <p:sp>
        <p:nvSpPr>
          <p:cNvPr id="43" name="Rectangle 42">
            <a:extLst>
              <a:ext uri="{FF2B5EF4-FFF2-40B4-BE49-F238E27FC236}">
                <a16:creationId xmlns:a16="http://schemas.microsoft.com/office/drawing/2014/main" id="{7350D9E5-2380-427A-90A7-CAA060B96915}"/>
              </a:ext>
            </a:extLst>
          </p:cNvPr>
          <p:cNvSpPr/>
          <p:nvPr/>
        </p:nvSpPr>
        <p:spPr bwMode="gray">
          <a:xfrm>
            <a:off x="1462636" y="5019672"/>
            <a:ext cx="3808303" cy="461665"/>
          </a:xfrm>
          <a:prstGeom prst="rect">
            <a:avLst/>
          </a:prstGeom>
        </p:spPr>
        <p:txBody>
          <a:bodyPr wrap="square" lIns="0" tIns="0" rIns="0" bIns="0">
            <a:spAutoFit/>
          </a:bodyPr>
          <a:lstStyle/>
          <a:p>
            <a:pPr>
              <a:spcBef>
                <a:spcPts val="715"/>
              </a:spcBef>
            </a:pPr>
            <a:r>
              <a:rPr lang="en-US" sz="1500"/>
              <a:t>AI helps providers allocate resources toward populations that need the most support.</a:t>
            </a:r>
          </a:p>
        </p:txBody>
      </p:sp>
      <p:pic>
        <p:nvPicPr>
          <p:cNvPr id="44" name="Picture 43">
            <a:extLst>
              <a:ext uri="{FF2B5EF4-FFF2-40B4-BE49-F238E27FC236}">
                <a16:creationId xmlns:a16="http://schemas.microsoft.com/office/drawing/2014/main" id="{DAB7959C-7421-4BEC-89B1-163A88A9F6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612774" y="2797702"/>
            <a:ext cx="502920" cy="502920"/>
          </a:xfrm>
          <a:prstGeom prst="rect">
            <a:avLst/>
          </a:prstGeom>
        </p:spPr>
      </p:pic>
      <p:sp>
        <p:nvSpPr>
          <p:cNvPr id="45" name="TextBox 44">
            <a:extLst>
              <a:ext uri="{FF2B5EF4-FFF2-40B4-BE49-F238E27FC236}">
                <a16:creationId xmlns:a16="http://schemas.microsoft.com/office/drawing/2014/main" id="{11515245-531D-4584-A4B9-073DEDFE6A45}"/>
              </a:ext>
            </a:extLst>
          </p:cNvPr>
          <p:cNvSpPr txBox="1"/>
          <p:nvPr/>
        </p:nvSpPr>
        <p:spPr bwMode="gray">
          <a:xfrm>
            <a:off x="612774" y="4450704"/>
            <a:ext cx="4364001" cy="246221"/>
          </a:xfrm>
          <a:prstGeom prst="rect">
            <a:avLst/>
          </a:prstGeom>
          <a:noFill/>
        </p:spPr>
        <p:txBody>
          <a:bodyPr wrap="square" lIns="0" tIns="0" rIns="0" bIns="0" rtlCol="0">
            <a:spAutoFit/>
          </a:bodyPr>
          <a:lstStyle/>
          <a:p>
            <a:r>
              <a:rPr lang="en-US" sz="1600" b="1"/>
              <a:t>AI seems to provide value for a population…</a:t>
            </a:r>
          </a:p>
        </p:txBody>
      </p:sp>
      <p:sp>
        <p:nvSpPr>
          <p:cNvPr id="46" name="TextBox 45">
            <a:extLst>
              <a:ext uri="{FF2B5EF4-FFF2-40B4-BE49-F238E27FC236}">
                <a16:creationId xmlns:a16="http://schemas.microsoft.com/office/drawing/2014/main" id="{A8229E5B-CFBB-47BE-BDE3-A2CB0F946266}"/>
              </a:ext>
            </a:extLst>
          </p:cNvPr>
          <p:cNvSpPr txBox="1"/>
          <p:nvPr/>
        </p:nvSpPr>
        <p:spPr bwMode="gray">
          <a:xfrm>
            <a:off x="6186165" y="4450704"/>
            <a:ext cx="5508540" cy="246221"/>
          </a:xfrm>
          <a:prstGeom prst="rect">
            <a:avLst/>
          </a:prstGeom>
          <a:noFill/>
        </p:spPr>
        <p:txBody>
          <a:bodyPr wrap="square" lIns="0" tIns="0" rIns="0" bIns="0" rtlCol="0">
            <a:spAutoFit/>
          </a:bodyPr>
          <a:lstStyle/>
          <a:p>
            <a:r>
              <a:rPr lang="en-US" sz="1600" b="1"/>
              <a:t>…but doesn’t measure the program’s value for patients</a:t>
            </a:r>
          </a:p>
        </p:txBody>
      </p:sp>
      <p:pic>
        <p:nvPicPr>
          <p:cNvPr id="47" name="Picture 46" descr="Icon&#10;&#10;Description automatically generated">
            <a:extLst>
              <a:ext uri="{FF2B5EF4-FFF2-40B4-BE49-F238E27FC236}">
                <a16:creationId xmlns:a16="http://schemas.microsoft.com/office/drawing/2014/main" id="{49718AE9-D0DB-4CF8-90D5-68AAADDA12E7}"/>
              </a:ext>
            </a:extLst>
          </p:cNvPr>
          <p:cNvPicPr>
            <a:picLocks noChangeAspect="1"/>
          </p:cNvPicPr>
          <p:nvPr/>
        </p:nvPicPr>
        <p:blipFill>
          <a:blip r:embed="rId4"/>
          <a:stretch>
            <a:fillRect/>
          </a:stretch>
        </p:blipFill>
        <p:spPr>
          <a:xfrm>
            <a:off x="6186164" y="2780154"/>
            <a:ext cx="781916" cy="538016"/>
          </a:xfrm>
          <a:prstGeom prst="rect">
            <a:avLst/>
          </a:prstGeom>
        </p:spPr>
      </p:pic>
      <p:pic>
        <p:nvPicPr>
          <p:cNvPr id="48" name="Picture 47" descr="Icon&#10;&#10;Description automatically generated">
            <a:extLst>
              <a:ext uri="{FF2B5EF4-FFF2-40B4-BE49-F238E27FC236}">
                <a16:creationId xmlns:a16="http://schemas.microsoft.com/office/drawing/2014/main" id="{5E5FFA63-8BE5-4AC5-8124-70F467EFF225}"/>
              </a:ext>
            </a:extLst>
          </p:cNvPr>
          <p:cNvPicPr>
            <a:picLocks noChangeAspect="1"/>
          </p:cNvPicPr>
          <p:nvPr/>
        </p:nvPicPr>
        <p:blipFill>
          <a:blip r:embed="rId5"/>
          <a:stretch>
            <a:fillRect/>
          </a:stretch>
        </p:blipFill>
        <p:spPr>
          <a:xfrm>
            <a:off x="612774" y="4964320"/>
            <a:ext cx="511318" cy="572370"/>
          </a:xfrm>
          <a:prstGeom prst="rect">
            <a:avLst/>
          </a:prstGeom>
        </p:spPr>
      </p:pic>
      <p:pic>
        <p:nvPicPr>
          <p:cNvPr id="49" name="Picture 48" descr="Icon&#10;&#10;Description automatically generated">
            <a:extLst>
              <a:ext uri="{FF2B5EF4-FFF2-40B4-BE49-F238E27FC236}">
                <a16:creationId xmlns:a16="http://schemas.microsoft.com/office/drawing/2014/main" id="{64A9712B-0E83-4165-9C29-19228ECC0889}"/>
              </a:ext>
            </a:extLst>
          </p:cNvPr>
          <p:cNvPicPr>
            <a:picLocks noChangeAspect="1"/>
          </p:cNvPicPr>
          <p:nvPr/>
        </p:nvPicPr>
        <p:blipFill>
          <a:blip r:embed="rId6"/>
          <a:stretch>
            <a:fillRect/>
          </a:stretch>
        </p:blipFill>
        <p:spPr>
          <a:xfrm>
            <a:off x="6186164" y="4949205"/>
            <a:ext cx="420482" cy="602600"/>
          </a:xfrm>
          <a:prstGeom prst="rect">
            <a:avLst/>
          </a:prstGeom>
        </p:spPr>
      </p:pic>
    </p:spTree>
    <p:extLst>
      <p:ext uri="{BB962C8B-B14F-4D97-AF65-F5344CB8AC3E}">
        <p14:creationId xmlns:p14="http://schemas.microsoft.com/office/powerpoint/2010/main" val="530641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903C7A2-09D5-4C50-98E3-9244C0B200F7}"/>
              </a:ext>
            </a:extLst>
          </p:cNvPr>
          <p:cNvSpPr/>
          <p:nvPr/>
        </p:nvSpPr>
        <p:spPr bwMode="gray">
          <a:xfrm rot="10800000">
            <a:off x="0" y="1471700"/>
            <a:ext cx="12187464" cy="4104152"/>
          </a:xfrm>
          <a:prstGeom prst="rect">
            <a:avLst/>
          </a:prstGeom>
          <a:gradFill>
            <a:gsLst>
              <a:gs pos="0">
                <a:schemeClr val="accent1">
                  <a:lumMod val="5000"/>
                  <a:lumOff val="95000"/>
                </a:schemeClr>
              </a:gs>
              <a:gs pos="100000">
                <a:schemeClr val="bg1">
                  <a:lumMod val="85000"/>
                  <a:alpha val="74000"/>
                </a:schemeClr>
              </a:gs>
            </a:gsLst>
            <a:lin ang="5400000" scaled="0"/>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algn="ctr">
              <a:spcBef>
                <a:spcPts val="714"/>
              </a:spcBef>
            </a:pPr>
            <a:endParaRPr lang="en-US" sz="1429">
              <a:solidFill>
                <a:schemeClr val="bg1"/>
              </a:solidFill>
            </a:endParaRPr>
          </a:p>
        </p:txBody>
      </p:sp>
      <p:sp>
        <p:nvSpPr>
          <p:cNvPr id="2" name="Text Placeholder 1">
            <a:extLst>
              <a:ext uri="{FF2B5EF4-FFF2-40B4-BE49-F238E27FC236}">
                <a16:creationId xmlns:a16="http://schemas.microsoft.com/office/drawing/2014/main" id="{C0717AB9-ED3F-4712-9A8D-2AF1D7B4EA4C}"/>
              </a:ext>
            </a:extLst>
          </p:cNvPr>
          <p:cNvSpPr>
            <a:spLocks noGrp="1"/>
          </p:cNvSpPr>
          <p:nvPr>
            <p:ph type="body" sz="quarter" idx="28"/>
          </p:nvPr>
        </p:nvSpPr>
        <p:spPr/>
        <p:txBody>
          <a:bodyPr/>
          <a:lstStyle/>
          <a:p>
            <a:endParaRPr lang="en-US"/>
          </a:p>
        </p:txBody>
      </p:sp>
      <p:sp>
        <p:nvSpPr>
          <p:cNvPr id="3" name="Text Placeholder 2">
            <a:extLst>
              <a:ext uri="{FF2B5EF4-FFF2-40B4-BE49-F238E27FC236}">
                <a16:creationId xmlns:a16="http://schemas.microsoft.com/office/drawing/2014/main" id="{35271434-7A75-4B6B-B349-D126A99A2F1F}"/>
              </a:ext>
            </a:extLst>
          </p:cNvPr>
          <p:cNvSpPr>
            <a:spLocks noGrp="1"/>
          </p:cNvSpPr>
          <p:nvPr>
            <p:ph type="body" sz="quarter" idx="27"/>
          </p:nvPr>
        </p:nvSpPr>
        <p:spPr>
          <a:xfrm>
            <a:off x="8260976" y="5844603"/>
            <a:ext cx="3315454" cy="323165"/>
          </a:xfrm>
        </p:spPr>
        <p:txBody>
          <a:bodyPr/>
          <a:lstStyle/>
          <a:p>
            <a:r>
              <a:rPr lang="en-US"/>
              <a:t>Source: Drummond D, “</a:t>
            </a:r>
            <a:r>
              <a:rPr lang="en-US">
                <a:hlinkClick r:id="rId3"/>
              </a:rPr>
              <a:t>Between Competence and Warmth: The Remaining Place of the Physician in the Era of Artificial Intelligence</a:t>
            </a:r>
            <a:r>
              <a:rPr lang="en-US"/>
              <a:t>,” </a:t>
            </a:r>
            <a:r>
              <a:rPr lang="en-US" i="1" err="1"/>
              <a:t>npj</a:t>
            </a:r>
            <a:r>
              <a:rPr lang="en-US" i="1"/>
              <a:t> Digital Medicine</a:t>
            </a:r>
            <a:r>
              <a:rPr lang="en-US"/>
              <a:t>, May 2021.</a:t>
            </a:r>
          </a:p>
        </p:txBody>
      </p:sp>
      <p:sp>
        <p:nvSpPr>
          <p:cNvPr id="4" name="Title 3">
            <a:extLst>
              <a:ext uri="{FF2B5EF4-FFF2-40B4-BE49-F238E27FC236}">
                <a16:creationId xmlns:a16="http://schemas.microsoft.com/office/drawing/2014/main" id="{20E9D4D2-087A-4667-8AD9-8636DDF4F963}"/>
              </a:ext>
            </a:extLst>
          </p:cNvPr>
          <p:cNvSpPr>
            <a:spLocks noGrp="1"/>
          </p:cNvSpPr>
          <p:nvPr>
            <p:ph type="title"/>
          </p:nvPr>
        </p:nvSpPr>
        <p:spPr/>
        <p:txBody>
          <a:bodyPr/>
          <a:lstStyle/>
          <a:p>
            <a:r>
              <a:rPr lang="en-US"/>
              <a:t>Will AI overtake a physician’s clinical competence?</a:t>
            </a:r>
          </a:p>
        </p:txBody>
      </p:sp>
      <p:grpSp>
        <p:nvGrpSpPr>
          <p:cNvPr id="18" name="Group 17">
            <a:extLst>
              <a:ext uri="{FF2B5EF4-FFF2-40B4-BE49-F238E27FC236}">
                <a16:creationId xmlns:a16="http://schemas.microsoft.com/office/drawing/2014/main" id="{19B32572-C80E-4F2A-80F6-D7CD7063363F}"/>
              </a:ext>
            </a:extLst>
          </p:cNvPr>
          <p:cNvGrpSpPr/>
          <p:nvPr/>
        </p:nvGrpSpPr>
        <p:grpSpPr>
          <a:xfrm>
            <a:off x="545631" y="1643709"/>
            <a:ext cx="11096202" cy="3760135"/>
            <a:chOff x="454931" y="1723142"/>
            <a:chExt cx="11420475" cy="3870020"/>
          </a:xfrm>
        </p:grpSpPr>
        <p:pic>
          <p:nvPicPr>
            <p:cNvPr id="15" name="Picture 14">
              <a:extLst>
                <a:ext uri="{FF2B5EF4-FFF2-40B4-BE49-F238E27FC236}">
                  <a16:creationId xmlns:a16="http://schemas.microsoft.com/office/drawing/2014/main" id="{2926E3A8-132E-412D-A88F-E07454730E3A}"/>
                </a:ext>
              </a:extLst>
            </p:cNvPr>
            <p:cNvPicPr>
              <a:picLocks noChangeAspect="1"/>
            </p:cNvPicPr>
            <p:nvPr/>
          </p:nvPicPr>
          <p:blipFill>
            <a:blip r:embed="rId4"/>
            <a:srcRect t="1881"/>
            <a:stretch>
              <a:fillRect/>
            </a:stretch>
          </p:blipFill>
          <p:spPr>
            <a:xfrm>
              <a:off x="454931" y="1723142"/>
              <a:ext cx="11420475" cy="3870020"/>
            </a:xfrm>
            <a:custGeom>
              <a:avLst/>
              <a:gdLst>
                <a:gd name="connsiteX0" fmla="*/ 0 w 11420475"/>
                <a:gd name="connsiteY0" fmla="*/ 0 h 3870020"/>
                <a:gd name="connsiteX1" fmla="*/ 11420475 w 11420475"/>
                <a:gd name="connsiteY1" fmla="*/ 0 h 3870020"/>
                <a:gd name="connsiteX2" fmla="*/ 11420475 w 11420475"/>
                <a:gd name="connsiteY2" fmla="*/ 3870020 h 3870020"/>
                <a:gd name="connsiteX3" fmla="*/ 0 w 11420475"/>
                <a:gd name="connsiteY3" fmla="*/ 3870020 h 3870020"/>
              </a:gdLst>
              <a:ahLst/>
              <a:cxnLst>
                <a:cxn ang="0">
                  <a:pos x="connsiteX0" y="connsiteY0"/>
                </a:cxn>
                <a:cxn ang="0">
                  <a:pos x="connsiteX1" y="connsiteY1"/>
                </a:cxn>
                <a:cxn ang="0">
                  <a:pos x="connsiteX2" y="connsiteY2"/>
                </a:cxn>
                <a:cxn ang="0">
                  <a:pos x="connsiteX3" y="connsiteY3"/>
                </a:cxn>
              </a:cxnLst>
              <a:rect l="l" t="t" r="r" b="b"/>
              <a:pathLst>
                <a:path w="11420475" h="3870020">
                  <a:moveTo>
                    <a:pt x="0" y="0"/>
                  </a:moveTo>
                  <a:lnTo>
                    <a:pt x="11420475" y="0"/>
                  </a:lnTo>
                  <a:lnTo>
                    <a:pt x="11420475" y="3870020"/>
                  </a:lnTo>
                  <a:lnTo>
                    <a:pt x="0" y="3870020"/>
                  </a:lnTo>
                  <a:close/>
                </a:path>
              </a:pathLst>
            </a:custGeom>
          </p:spPr>
        </p:pic>
        <p:sp>
          <p:nvSpPr>
            <p:cNvPr id="16" name="Rectangle 15">
              <a:extLst>
                <a:ext uri="{FF2B5EF4-FFF2-40B4-BE49-F238E27FC236}">
                  <a16:creationId xmlns:a16="http://schemas.microsoft.com/office/drawing/2014/main" id="{0D4DF6ED-662A-495A-A76F-27DB83A7A202}"/>
                </a:ext>
              </a:extLst>
            </p:cNvPr>
            <p:cNvSpPr/>
            <p:nvPr/>
          </p:nvSpPr>
          <p:spPr bwMode="gray">
            <a:xfrm>
              <a:off x="612773" y="5218044"/>
              <a:ext cx="361262" cy="375118"/>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E571387-DA43-4761-929F-1072D190A4DB}"/>
                </a:ext>
              </a:extLst>
            </p:cNvPr>
            <p:cNvSpPr/>
            <p:nvPr/>
          </p:nvSpPr>
          <p:spPr bwMode="gray">
            <a:xfrm>
              <a:off x="6244089" y="5218044"/>
              <a:ext cx="361262" cy="375118"/>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04133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Will patients accept an autonomous AI?</a:t>
            </a:r>
          </a:p>
        </p:txBody>
      </p:sp>
      <p:graphicFrame>
        <p:nvGraphicFramePr>
          <p:cNvPr id="7" name="Chart 6"/>
          <p:cNvGraphicFramePr/>
          <p:nvPr/>
        </p:nvGraphicFramePr>
        <p:xfrm>
          <a:off x="2717281" y="2591287"/>
          <a:ext cx="8564842" cy="313122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bwMode="gray">
          <a:xfrm>
            <a:off x="2051601" y="1676238"/>
            <a:ext cx="8088798" cy="246221"/>
          </a:xfrm>
          <a:prstGeom prst="rect">
            <a:avLst/>
          </a:prstGeom>
          <a:noFill/>
        </p:spPr>
        <p:txBody>
          <a:bodyPr wrap="square" lIns="0" tIns="0" rIns="0" bIns="0" rtlCol="0">
            <a:spAutoFit/>
          </a:bodyPr>
          <a:lstStyle/>
          <a:p>
            <a:pPr algn="ctr"/>
            <a:r>
              <a:rPr lang="en-US" sz="1600" b="1"/>
              <a:t>Percentage of patients who would accept clinical decisions made by…</a:t>
            </a:r>
          </a:p>
        </p:txBody>
      </p:sp>
      <p:sp>
        <p:nvSpPr>
          <p:cNvPr id="10" name="TextBox 9"/>
          <p:cNvSpPr txBox="1"/>
          <p:nvPr/>
        </p:nvSpPr>
        <p:spPr bwMode="gray">
          <a:xfrm>
            <a:off x="2717281" y="1973054"/>
            <a:ext cx="6757437" cy="169277"/>
          </a:xfrm>
          <a:prstGeom prst="rect">
            <a:avLst/>
          </a:prstGeom>
          <a:noFill/>
        </p:spPr>
        <p:txBody>
          <a:bodyPr wrap="square" lIns="0" tIns="0" rIns="0" bIns="0" rtlCol="0">
            <a:spAutoFit/>
          </a:bodyPr>
          <a:lstStyle/>
          <a:p>
            <a:pPr algn="ctr"/>
            <a:r>
              <a:rPr lang="pt-BR" sz="1100"/>
              <a:t>n=7,804</a:t>
            </a:r>
          </a:p>
        </p:txBody>
      </p:sp>
      <p:sp>
        <p:nvSpPr>
          <p:cNvPr id="11" name="Text Placeholder 4">
            <a:extLst>
              <a:ext uri="{FF2B5EF4-FFF2-40B4-BE49-F238E27FC236}">
                <a16:creationId xmlns:a16="http://schemas.microsoft.com/office/drawing/2014/main" id="{2E34F6F2-600C-4FBE-8EA0-1F3036996622}"/>
              </a:ext>
            </a:extLst>
          </p:cNvPr>
          <p:cNvSpPr txBox="1">
            <a:spLocks/>
          </p:cNvSpPr>
          <p:nvPr/>
        </p:nvSpPr>
        <p:spPr bwMode="gray">
          <a:xfrm>
            <a:off x="7938655" y="6002133"/>
            <a:ext cx="3637395" cy="107722"/>
          </a:xfrm>
          <a:prstGeom prst="rect">
            <a:avLst/>
          </a:prstGeom>
        </p:spPr>
        <p:txBody>
          <a:bodyPr vert="horz" wrap="square" lIns="0" tIns="0" rIns="0" bIns="0" rtlCol="0" anchor="b" anchorCtr="0">
            <a:spAutoFit/>
          </a:bodyPr>
          <a:lstStyle>
            <a:lvl1pPr marL="0" indent="0" algn="l" defTabSz="914400" rtl="0" eaLnBrk="1" fontAlgn="ctr" latinLnBrk="0" hangingPunct="1">
              <a:lnSpc>
                <a:spcPct val="100000"/>
              </a:lnSpc>
              <a:spcBef>
                <a:spcPts val="0"/>
              </a:spcBef>
              <a:buClr>
                <a:schemeClr val="accent6"/>
              </a:buClr>
              <a:buFont typeface="Arial" panose="020B0604020202020204" pitchFamily="34" charset="0"/>
              <a:buNone/>
              <a:defRPr sz="700" kern="1200" baseline="0">
                <a:solidFill>
                  <a:schemeClr val="accent3"/>
                </a:solidFill>
                <a:latin typeface="+mn-lt"/>
                <a:ea typeface="+mn-ea"/>
                <a:cs typeface="+mn-cs"/>
              </a:defRPr>
            </a:lvl1pPr>
            <a:lvl2pPr marL="1143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a:solidFill>
                  <a:schemeClr val="tx1"/>
                </a:solidFill>
                <a:latin typeface="+mn-lt"/>
                <a:ea typeface="+mn-ea"/>
                <a:cs typeface="+mn-cs"/>
              </a:defRPr>
            </a:lvl2pPr>
            <a:lvl3pPr marL="2286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a:solidFill>
                  <a:schemeClr val="tx1"/>
                </a:solidFill>
                <a:latin typeface="+mn-lt"/>
                <a:ea typeface="+mn-ea"/>
                <a:cs typeface="+mn-cs"/>
              </a:defRPr>
            </a:lvl3pPr>
            <a:lvl4pPr marL="3429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a:solidFill>
                  <a:schemeClr val="tx1"/>
                </a:solidFill>
                <a:latin typeface="+mn-lt"/>
                <a:ea typeface="+mn-ea"/>
                <a:cs typeface="+mn-cs"/>
              </a:defRPr>
            </a:lvl4pPr>
            <a:lvl5pPr marL="4572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r>
              <a:rPr lang="en-US"/>
              <a:t>Source: </a:t>
            </a:r>
            <a:r>
              <a:rPr lang="en-US" err="1"/>
              <a:t>Safavi</a:t>
            </a:r>
            <a:r>
              <a:rPr lang="en-US"/>
              <a:t> K, </a:t>
            </a:r>
            <a:r>
              <a:rPr lang="en-US" err="1"/>
              <a:t>Kalis</a:t>
            </a:r>
            <a:r>
              <a:rPr lang="en-US"/>
              <a:t> B, “</a:t>
            </a:r>
            <a:r>
              <a:rPr lang="en-US">
                <a:hlinkClick r:id="rId4"/>
              </a:rPr>
              <a:t>2020 Digital Health Consumer Survey</a:t>
            </a:r>
            <a:r>
              <a:rPr lang="en-US"/>
              <a:t>,” Accenture, March 2020. </a:t>
            </a:r>
          </a:p>
        </p:txBody>
      </p:sp>
      <p:cxnSp>
        <p:nvCxnSpPr>
          <p:cNvPr id="4" name="Straight Connector 3">
            <a:extLst>
              <a:ext uri="{FF2B5EF4-FFF2-40B4-BE49-F238E27FC236}">
                <a16:creationId xmlns:a16="http://schemas.microsoft.com/office/drawing/2014/main" id="{915D1A6A-EB73-41FB-9B85-AD43493BD697}"/>
              </a:ext>
            </a:extLst>
          </p:cNvPr>
          <p:cNvCxnSpPr/>
          <p:nvPr/>
        </p:nvCxnSpPr>
        <p:spPr bwMode="gray">
          <a:xfrm>
            <a:off x="3031435" y="4998954"/>
            <a:ext cx="5963478" cy="0"/>
          </a:xfrm>
          <a:prstGeom prst="line">
            <a:avLst/>
          </a:prstGeom>
          <a:ln w="12700">
            <a:solidFill>
              <a:schemeClr val="accent2"/>
            </a:solidFill>
            <a:headEnd type="none" w="med" len="med"/>
            <a:tailEnd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0069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3AE334DD-71A8-41BE-B76E-3A0F7508B816}"/>
              </a:ext>
            </a:extLst>
          </p:cNvPr>
          <p:cNvSpPr>
            <a:spLocks noGrp="1"/>
          </p:cNvSpPr>
          <p:nvPr>
            <p:ph type="title"/>
          </p:nvPr>
        </p:nvSpPr>
        <p:spPr>
          <a:xfrm>
            <a:off x="612774" y="588771"/>
            <a:ext cx="11105461" cy="526683"/>
          </a:xfrm>
        </p:spPr>
        <p:txBody>
          <a:bodyPr/>
          <a:lstStyle/>
          <a:p>
            <a:r>
              <a:rPr lang="en-US" sz="3700"/>
              <a:t>AI’s long-term impact unclear, even if it works as intended</a:t>
            </a:r>
          </a:p>
        </p:txBody>
      </p:sp>
      <p:sp>
        <p:nvSpPr>
          <p:cNvPr id="16" name="Freeform 6">
            <a:extLst>
              <a:ext uri="{FF2B5EF4-FFF2-40B4-BE49-F238E27FC236}">
                <a16:creationId xmlns:a16="http://schemas.microsoft.com/office/drawing/2014/main" id="{306CFD2A-65E9-4E8B-9AC4-FF82D1CEC3A9}"/>
              </a:ext>
            </a:extLst>
          </p:cNvPr>
          <p:cNvSpPr/>
          <p:nvPr/>
        </p:nvSpPr>
        <p:spPr bwMode="gray">
          <a:xfrm>
            <a:off x="8295220" y="4027687"/>
            <a:ext cx="3317863" cy="1808634"/>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19050" cap="flat" cmpd="sng" algn="ctr">
            <a:solidFill>
              <a:schemeClr val="bg1">
                <a:lumMod val="75000"/>
              </a:schemeClr>
            </a:solidFill>
            <a:prstDash val="solid"/>
            <a:miter lim="800000"/>
            <a:headEnd type="none" w="med" len="med"/>
            <a:tailEnd type="none" w="med" len="med"/>
          </a:ln>
          <a:effectLst/>
        </p:spPr>
        <p:txBody>
          <a:bodyPr vert="horz" wrap="square" lIns="130629" tIns="65315" rIns="130629" bIns="65315"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090954"/>
            <a:endParaRPr lang="en-US" sz="1143" b="1">
              <a:solidFill>
                <a:schemeClr val="bg2"/>
              </a:solidFill>
            </a:endParaRPr>
          </a:p>
        </p:txBody>
      </p:sp>
      <p:sp>
        <p:nvSpPr>
          <p:cNvPr id="18" name="Rectangle 17">
            <a:extLst>
              <a:ext uri="{FF2B5EF4-FFF2-40B4-BE49-F238E27FC236}">
                <a16:creationId xmlns:a16="http://schemas.microsoft.com/office/drawing/2014/main" id="{16C68C42-5F4A-48A9-9319-396B47BD27EE}"/>
              </a:ext>
            </a:extLst>
          </p:cNvPr>
          <p:cNvSpPr/>
          <p:nvPr/>
        </p:nvSpPr>
        <p:spPr bwMode="gray">
          <a:xfrm>
            <a:off x="1172665" y="1643463"/>
            <a:ext cx="10440418" cy="1268623"/>
          </a:xfrm>
          <a:prstGeom prst="rect">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ts val="714"/>
              </a:spcBef>
            </a:pPr>
            <a:endParaRPr lang="en-US" sz="1429">
              <a:solidFill>
                <a:schemeClr val="bg1"/>
              </a:solidFill>
            </a:endParaRPr>
          </a:p>
        </p:txBody>
      </p:sp>
      <p:sp>
        <p:nvSpPr>
          <p:cNvPr id="20" name="TextBox 8">
            <a:extLst>
              <a:ext uri="{FF2B5EF4-FFF2-40B4-BE49-F238E27FC236}">
                <a16:creationId xmlns:a16="http://schemas.microsoft.com/office/drawing/2014/main" id="{8ADEFFE0-7BBA-4133-A0A5-2C266A7F64C1}"/>
              </a:ext>
            </a:extLst>
          </p:cNvPr>
          <p:cNvSpPr txBox="1"/>
          <p:nvPr/>
        </p:nvSpPr>
        <p:spPr bwMode="gray">
          <a:xfrm>
            <a:off x="2039586" y="1725582"/>
            <a:ext cx="9177356" cy="1092607"/>
          </a:xfrm>
          <a:prstGeom prst="rect">
            <a:avLst/>
          </a:prstGeom>
          <a:noFill/>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a:t>Example of “successful” AI algorithm in patient diagnosis and treatment</a:t>
            </a:r>
          </a:p>
          <a:p>
            <a:pPr marL="173736" indent="-173736">
              <a:spcBef>
                <a:spcPts val="600"/>
              </a:spcBef>
              <a:buClr>
                <a:schemeClr val="accent6"/>
              </a:buClr>
              <a:buFont typeface="Arial" panose="020B0604020202020204" pitchFamily="34" charset="0"/>
              <a:buChar char="•"/>
            </a:pPr>
            <a:r>
              <a:rPr lang="en-US" sz="1500"/>
              <a:t>AI algorithm uses various data inputs including basic visit information, EHR data, social determinants, genetic information, and clinician’s exam notes to determine likely patient diagnosis.</a:t>
            </a:r>
          </a:p>
          <a:p>
            <a:pPr marL="173736" indent="-173736">
              <a:spcBef>
                <a:spcPts val="600"/>
              </a:spcBef>
              <a:buClr>
                <a:schemeClr val="accent6"/>
              </a:buClr>
              <a:buFont typeface="Arial" panose="020B0604020202020204" pitchFamily="34" charset="0"/>
              <a:buChar char="•"/>
            </a:pPr>
            <a:r>
              <a:rPr lang="en-US" sz="1500"/>
              <a:t>Algorithm suggests optimal therapeutic for patient based on their unique genetics and needs. </a:t>
            </a:r>
          </a:p>
        </p:txBody>
      </p:sp>
      <p:sp>
        <p:nvSpPr>
          <p:cNvPr id="21" name="TextBox 20">
            <a:extLst>
              <a:ext uri="{FF2B5EF4-FFF2-40B4-BE49-F238E27FC236}">
                <a16:creationId xmlns:a16="http://schemas.microsoft.com/office/drawing/2014/main" id="{E9C2C607-15F3-4D5D-89F1-3394109BDD82}"/>
              </a:ext>
            </a:extLst>
          </p:cNvPr>
          <p:cNvSpPr txBox="1"/>
          <p:nvPr/>
        </p:nvSpPr>
        <p:spPr bwMode="gray">
          <a:xfrm>
            <a:off x="4639956" y="4322062"/>
            <a:ext cx="3149913" cy="1738938"/>
          </a:xfrm>
          <a:prstGeom prst="rect">
            <a:avLst/>
          </a:prstGeom>
        </p:spPr>
        <p:txBody>
          <a:bodyPr vert="horz" wrap="square" lIns="0" tIns="0" rIns="0" bIns="0" rtlCol="0">
            <a:spAutoFit/>
          </a:bodyPr>
          <a:lstStyle/>
          <a:p>
            <a:pPr>
              <a:spcBef>
                <a:spcPts val="714"/>
              </a:spcBef>
            </a:pPr>
            <a:r>
              <a:rPr lang="en-US" sz="1400" b="1"/>
              <a:t>Health Plans</a:t>
            </a:r>
          </a:p>
          <a:p>
            <a:pPr marL="173736" indent="-173736">
              <a:spcBef>
                <a:spcPts val="600"/>
              </a:spcBef>
              <a:buClr>
                <a:schemeClr val="accent6"/>
              </a:buClr>
              <a:buFont typeface="Arial" panose="020B0604020202020204" pitchFamily="34" charset="0"/>
              <a:buChar char="•"/>
            </a:pPr>
            <a:r>
              <a:rPr lang="en-US" sz="1400"/>
              <a:t>More accurate diagnoses allow members to identify chronic disease earlier in life, increasing the amount of time they require treatment. </a:t>
            </a:r>
          </a:p>
          <a:p>
            <a:pPr marL="173736" indent="-173736">
              <a:spcBef>
                <a:spcPts val="600"/>
              </a:spcBef>
              <a:buClr>
                <a:schemeClr val="accent6"/>
              </a:buClr>
              <a:buFont typeface="Arial" panose="020B0604020202020204" pitchFamily="34" charset="0"/>
              <a:buChar char="•"/>
            </a:pPr>
            <a:r>
              <a:rPr lang="en-US" sz="1400"/>
              <a:t> </a:t>
            </a:r>
          </a:p>
          <a:p>
            <a:pPr marL="173736" indent="-173736">
              <a:spcBef>
                <a:spcPts val="600"/>
              </a:spcBef>
              <a:buClr>
                <a:schemeClr val="accent6"/>
              </a:buClr>
              <a:buFont typeface="Arial" panose="020B0604020202020204" pitchFamily="34" charset="0"/>
              <a:buChar char="•"/>
            </a:pPr>
            <a:r>
              <a:rPr lang="en-US" sz="1400"/>
              <a:t> </a:t>
            </a:r>
          </a:p>
        </p:txBody>
      </p:sp>
      <p:sp>
        <p:nvSpPr>
          <p:cNvPr id="23" name="Freeform 6">
            <a:extLst>
              <a:ext uri="{FF2B5EF4-FFF2-40B4-BE49-F238E27FC236}">
                <a16:creationId xmlns:a16="http://schemas.microsoft.com/office/drawing/2014/main" id="{48F7DD60-4E14-4961-A6B6-3E20338E7451}"/>
              </a:ext>
            </a:extLst>
          </p:cNvPr>
          <p:cNvSpPr/>
          <p:nvPr/>
        </p:nvSpPr>
        <p:spPr bwMode="gray">
          <a:xfrm>
            <a:off x="4472019" y="4012850"/>
            <a:ext cx="3317866" cy="1808634"/>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19050" cap="flat" cmpd="sng" algn="ctr">
            <a:solidFill>
              <a:schemeClr val="bg1">
                <a:lumMod val="75000"/>
              </a:schemeClr>
            </a:solidFill>
            <a:prstDash val="solid"/>
            <a:miter lim="800000"/>
            <a:headEnd type="none" w="med" len="med"/>
            <a:tailEnd type="none" w="med" len="med"/>
          </a:ln>
          <a:effectLst/>
        </p:spPr>
        <p:txBody>
          <a:bodyPr vert="horz" wrap="square" lIns="130629" tIns="65315" rIns="130629" bIns="65315"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090954"/>
            <a:endParaRPr lang="en-US" sz="1143" b="1">
              <a:solidFill>
                <a:schemeClr val="bg2"/>
              </a:solidFill>
            </a:endParaRPr>
          </a:p>
        </p:txBody>
      </p:sp>
      <p:sp>
        <p:nvSpPr>
          <p:cNvPr id="24" name="Freeform 25">
            <a:extLst>
              <a:ext uri="{FF2B5EF4-FFF2-40B4-BE49-F238E27FC236}">
                <a16:creationId xmlns:a16="http://schemas.microsoft.com/office/drawing/2014/main" id="{2F54D327-ACAB-40D5-A665-5C7E31B4E9D7}"/>
              </a:ext>
            </a:extLst>
          </p:cNvPr>
          <p:cNvSpPr/>
          <p:nvPr/>
        </p:nvSpPr>
        <p:spPr bwMode="gray">
          <a:xfrm>
            <a:off x="4472018" y="4012849"/>
            <a:ext cx="148361" cy="98990"/>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38100" cap="flat" cmpd="sng" algn="ctr">
            <a:solidFill>
              <a:schemeClr val="accent6"/>
            </a:solidFill>
            <a:prstDash val="solid"/>
            <a:miter lim="800000"/>
            <a:headEnd type="none" w="med" len="med"/>
            <a:tailEnd type="none" w="med" len="med"/>
          </a:ln>
          <a:effectLst/>
        </p:spPr>
        <p:txBody>
          <a:bodyPr vert="horz" wrap="square" lIns="130629" tIns="65315" rIns="130629" bIns="65315"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090954"/>
            <a:endParaRPr lang="en-US" sz="1429" b="1">
              <a:solidFill>
                <a:schemeClr val="bg2"/>
              </a:solidFill>
            </a:endParaRPr>
          </a:p>
        </p:txBody>
      </p:sp>
      <p:sp>
        <p:nvSpPr>
          <p:cNvPr id="35" name="Freeform 25">
            <a:extLst>
              <a:ext uri="{FF2B5EF4-FFF2-40B4-BE49-F238E27FC236}">
                <a16:creationId xmlns:a16="http://schemas.microsoft.com/office/drawing/2014/main" id="{5D25570B-2D5C-4A07-9E25-27C2FC37DBBC}"/>
              </a:ext>
            </a:extLst>
          </p:cNvPr>
          <p:cNvSpPr/>
          <p:nvPr/>
        </p:nvSpPr>
        <p:spPr bwMode="gray">
          <a:xfrm>
            <a:off x="8292173" y="4024025"/>
            <a:ext cx="148361" cy="98990"/>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38100" cap="flat" cmpd="sng" algn="ctr">
            <a:solidFill>
              <a:schemeClr val="accent6"/>
            </a:solidFill>
            <a:prstDash val="solid"/>
            <a:miter lim="800000"/>
            <a:headEnd type="none" w="med" len="med"/>
            <a:tailEnd type="none" w="med" len="med"/>
          </a:ln>
          <a:effectLst/>
        </p:spPr>
        <p:txBody>
          <a:bodyPr vert="horz" wrap="square" lIns="130629" tIns="65315" rIns="130629" bIns="65315"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090954"/>
            <a:endParaRPr lang="en-US" sz="1429" b="1">
              <a:solidFill>
                <a:schemeClr val="bg2"/>
              </a:solidFill>
            </a:endParaRPr>
          </a:p>
        </p:txBody>
      </p:sp>
      <p:sp>
        <p:nvSpPr>
          <p:cNvPr id="25" name="TextBox 24">
            <a:extLst>
              <a:ext uri="{FF2B5EF4-FFF2-40B4-BE49-F238E27FC236}">
                <a16:creationId xmlns:a16="http://schemas.microsoft.com/office/drawing/2014/main" id="{4A463B55-02EB-4004-BE49-78F889727BAA}"/>
              </a:ext>
            </a:extLst>
          </p:cNvPr>
          <p:cNvSpPr txBox="1"/>
          <p:nvPr/>
        </p:nvSpPr>
        <p:spPr bwMode="gray">
          <a:xfrm>
            <a:off x="816741" y="4322062"/>
            <a:ext cx="3149913" cy="1738938"/>
          </a:xfrm>
          <a:prstGeom prst="rect">
            <a:avLst/>
          </a:prstGeom>
        </p:spPr>
        <p:txBody>
          <a:bodyPr vert="horz" wrap="square" lIns="0" tIns="0" rIns="0" bIns="0" rtlCol="0">
            <a:spAutoFit/>
          </a:bodyPr>
          <a:lstStyle/>
          <a:p>
            <a:pPr>
              <a:spcBef>
                <a:spcPts val="714"/>
              </a:spcBef>
            </a:pPr>
            <a:r>
              <a:rPr lang="en-US" sz="1400" b="1"/>
              <a:t>Providers</a:t>
            </a:r>
          </a:p>
          <a:p>
            <a:pPr marL="173736" indent="-173736">
              <a:spcBef>
                <a:spcPts val="600"/>
              </a:spcBef>
              <a:buClr>
                <a:schemeClr val="accent6"/>
              </a:buClr>
              <a:buFont typeface="Arial" panose="020B0604020202020204" pitchFamily="34" charset="0"/>
              <a:buChar char="•"/>
            </a:pPr>
            <a:r>
              <a:rPr lang="en-US" sz="1400"/>
              <a:t>Hospitals with limited financial resources see market share </a:t>
            </a:r>
            <a:br>
              <a:rPr lang="en-US" sz="1400"/>
            </a:br>
            <a:r>
              <a:rPr lang="en-US" sz="1400"/>
              <a:t>diminish as AI investments become</a:t>
            </a:r>
            <a:br>
              <a:rPr lang="en-US" sz="1400"/>
            </a:br>
            <a:r>
              <a:rPr lang="en-US" sz="1400"/>
              <a:t>a requirement for high-quality care. </a:t>
            </a:r>
          </a:p>
          <a:p>
            <a:pPr marL="173736" indent="-173736">
              <a:spcBef>
                <a:spcPts val="600"/>
              </a:spcBef>
              <a:buClr>
                <a:schemeClr val="accent6"/>
              </a:buClr>
              <a:buFont typeface="Arial" panose="020B0604020202020204" pitchFamily="34" charset="0"/>
              <a:buChar char="•"/>
            </a:pPr>
            <a:r>
              <a:rPr lang="en-US" sz="1400"/>
              <a:t> </a:t>
            </a:r>
          </a:p>
          <a:p>
            <a:pPr marL="173736" indent="-173736">
              <a:spcBef>
                <a:spcPts val="600"/>
              </a:spcBef>
              <a:buClr>
                <a:schemeClr val="accent6"/>
              </a:buClr>
              <a:buFont typeface="Arial" panose="020B0604020202020204" pitchFamily="34" charset="0"/>
              <a:buChar char="•"/>
            </a:pPr>
            <a:r>
              <a:rPr lang="en-US" sz="1400"/>
              <a:t> </a:t>
            </a:r>
          </a:p>
        </p:txBody>
      </p:sp>
      <p:grpSp>
        <p:nvGrpSpPr>
          <p:cNvPr id="26" name="Group 25">
            <a:extLst>
              <a:ext uri="{FF2B5EF4-FFF2-40B4-BE49-F238E27FC236}">
                <a16:creationId xmlns:a16="http://schemas.microsoft.com/office/drawing/2014/main" id="{D5B0CC8B-81EF-4851-B96E-3F104E59BD46}"/>
              </a:ext>
            </a:extLst>
          </p:cNvPr>
          <p:cNvGrpSpPr/>
          <p:nvPr/>
        </p:nvGrpSpPr>
        <p:grpSpPr>
          <a:xfrm>
            <a:off x="648790" y="4012849"/>
            <a:ext cx="3317864" cy="1808635"/>
            <a:chOff x="6646142" y="3186557"/>
            <a:chExt cx="2921314" cy="2386707"/>
          </a:xfrm>
        </p:grpSpPr>
        <p:sp>
          <p:nvSpPr>
            <p:cNvPr id="27" name="Freeform 6">
              <a:extLst>
                <a:ext uri="{FF2B5EF4-FFF2-40B4-BE49-F238E27FC236}">
                  <a16:creationId xmlns:a16="http://schemas.microsoft.com/office/drawing/2014/main" id="{E0C76AC3-125C-4838-81F8-BFE27DB2665C}"/>
                </a:ext>
              </a:extLst>
            </p:cNvPr>
            <p:cNvSpPr/>
            <p:nvPr/>
          </p:nvSpPr>
          <p:spPr bwMode="gray">
            <a:xfrm>
              <a:off x="6646143" y="3186558"/>
              <a:ext cx="2921313" cy="2386706"/>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19050" cap="flat" cmpd="sng" algn="ctr">
              <a:solidFill>
                <a:schemeClr val="bg1">
                  <a:lumMod val="75000"/>
                </a:schemeClr>
              </a:solidFill>
              <a:prstDash val="solid"/>
              <a:miter lim="800000"/>
              <a:headEnd type="none" w="med" len="med"/>
              <a:tailEnd type="none" w="med" len="med"/>
            </a:ln>
            <a:effectLst/>
          </p:spPr>
          <p:txBody>
            <a:bodyPr vert="horz" wrap="square" lIns="130629" tIns="65315" rIns="130629" bIns="65315"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090954"/>
              <a:endParaRPr lang="en-US" sz="1143" b="1">
                <a:solidFill>
                  <a:schemeClr val="bg2"/>
                </a:solidFill>
              </a:endParaRPr>
            </a:p>
          </p:txBody>
        </p:sp>
        <p:sp>
          <p:nvSpPr>
            <p:cNvPr id="28" name="Freeform 25">
              <a:extLst>
                <a:ext uri="{FF2B5EF4-FFF2-40B4-BE49-F238E27FC236}">
                  <a16:creationId xmlns:a16="http://schemas.microsoft.com/office/drawing/2014/main" id="{FB2A8A0D-9AFB-43F4-B92E-58CBA2226A68}"/>
                </a:ext>
              </a:extLst>
            </p:cNvPr>
            <p:cNvSpPr/>
            <p:nvPr/>
          </p:nvSpPr>
          <p:spPr bwMode="gray">
            <a:xfrm>
              <a:off x="6646142" y="3186557"/>
              <a:ext cx="130629" cy="130629"/>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38100" cap="flat" cmpd="sng" algn="ctr">
              <a:solidFill>
                <a:schemeClr val="accent6"/>
              </a:solidFill>
              <a:prstDash val="solid"/>
              <a:miter lim="800000"/>
              <a:headEnd type="none" w="med" len="med"/>
              <a:tailEnd type="none" w="med" len="med"/>
            </a:ln>
            <a:effectLst/>
          </p:spPr>
          <p:txBody>
            <a:bodyPr vert="horz" wrap="square" lIns="130629" tIns="65315" rIns="130629" bIns="65315"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090954"/>
              <a:endParaRPr lang="en-US" sz="1429" b="1">
                <a:solidFill>
                  <a:schemeClr val="bg2"/>
                </a:solidFill>
              </a:endParaRPr>
            </a:p>
          </p:txBody>
        </p:sp>
      </p:grpSp>
      <p:sp>
        <p:nvSpPr>
          <p:cNvPr id="30" name="Text Placeholder 1">
            <a:extLst>
              <a:ext uri="{FF2B5EF4-FFF2-40B4-BE49-F238E27FC236}">
                <a16:creationId xmlns:a16="http://schemas.microsoft.com/office/drawing/2014/main" id="{C16E1F71-025F-48A0-A8BF-454C1DFBF73B}"/>
              </a:ext>
            </a:extLst>
          </p:cNvPr>
          <p:cNvSpPr txBox="1">
            <a:spLocks/>
          </p:cNvSpPr>
          <p:nvPr/>
        </p:nvSpPr>
        <p:spPr bwMode="gray">
          <a:xfrm>
            <a:off x="621097" y="3549284"/>
            <a:ext cx="7080745" cy="246221"/>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indent="0">
              <a:buNone/>
            </a:pPr>
            <a:r>
              <a:rPr lang="en-US" sz="1600" b="1"/>
              <a:t>Potential ripple effects on health care industry stakeholders</a:t>
            </a:r>
          </a:p>
        </p:txBody>
      </p:sp>
      <p:sp>
        <p:nvSpPr>
          <p:cNvPr id="38" name="TextBox 37">
            <a:extLst>
              <a:ext uri="{FF2B5EF4-FFF2-40B4-BE49-F238E27FC236}">
                <a16:creationId xmlns:a16="http://schemas.microsoft.com/office/drawing/2014/main" id="{6874F22F-8E96-41A1-B972-9DD3A2623B02}"/>
              </a:ext>
            </a:extLst>
          </p:cNvPr>
          <p:cNvSpPr txBox="1"/>
          <p:nvPr/>
        </p:nvSpPr>
        <p:spPr bwMode="gray">
          <a:xfrm>
            <a:off x="8463170" y="4322062"/>
            <a:ext cx="3149913" cy="1738938"/>
          </a:xfrm>
          <a:prstGeom prst="rect">
            <a:avLst/>
          </a:prstGeom>
        </p:spPr>
        <p:txBody>
          <a:bodyPr vert="horz" wrap="square" lIns="0" tIns="0" rIns="0" bIns="0" rtlCol="0">
            <a:spAutoFit/>
          </a:bodyPr>
          <a:lstStyle/>
          <a:p>
            <a:pPr>
              <a:spcBef>
                <a:spcPts val="714"/>
              </a:spcBef>
            </a:pPr>
            <a:r>
              <a:rPr lang="en-US" sz="1400" b="1"/>
              <a:t>Life Sciences</a:t>
            </a:r>
          </a:p>
          <a:p>
            <a:pPr marL="173736" indent="-173736">
              <a:spcBef>
                <a:spcPts val="600"/>
              </a:spcBef>
              <a:buClr>
                <a:schemeClr val="accent6"/>
              </a:buClr>
              <a:buFont typeface="Arial" panose="020B0604020202020204" pitchFamily="34" charset="0"/>
              <a:buChar char="•"/>
            </a:pPr>
            <a:r>
              <a:rPr lang="en-US" sz="1400"/>
              <a:t>Increased demand for precision medicine forces drug makers to </a:t>
            </a:r>
            <a:br>
              <a:rPr lang="en-US" sz="1400"/>
            </a:br>
            <a:r>
              <a:rPr lang="en-US" sz="1400"/>
              <a:t>run many costly clinical trials on increasingly small patient sub-sets.</a:t>
            </a:r>
          </a:p>
          <a:p>
            <a:pPr marL="173736" indent="-173736">
              <a:spcBef>
                <a:spcPts val="600"/>
              </a:spcBef>
              <a:buClr>
                <a:schemeClr val="accent6"/>
              </a:buClr>
              <a:buFont typeface="Arial" panose="020B0604020202020204" pitchFamily="34" charset="0"/>
              <a:buChar char="•"/>
            </a:pPr>
            <a:r>
              <a:rPr lang="en-US" sz="1400"/>
              <a:t> </a:t>
            </a:r>
          </a:p>
          <a:p>
            <a:pPr marL="173736" indent="-173736">
              <a:spcBef>
                <a:spcPts val="600"/>
              </a:spcBef>
              <a:buClr>
                <a:schemeClr val="accent6"/>
              </a:buClr>
              <a:buFont typeface="Arial" panose="020B0604020202020204" pitchFamily="34" charset="0"/>
              <a:buChar char="•"/>
            </a:pPr>
            <a:r>
              <a:rPr lang="en-US" sz="1400"/>
              <a:t> </a:t>
            </a:r>
          </a:p>
        </p:txBody>
      </p:sp>
      <p:sp>
        <p:nvSpPr>
          <p:cNvPr id="33" name="Oval 32">
            <a:extLst>
              <a:ext uri="{FF2B5EF4-FFF2-40B4-BE49-F238E27FC236}">
                <a16:creationId xmlns:a16="http://schemas.microsoft.com/office/drawing/2014/main" id="{5AEEDB49-8189-4F71-BE93-68353E27E098}"/>
              </a:ext>
            </a:extLst>
          </p:cNvPr>
          <p:cNvSpPr/>
          <p:nvPr/>
        </p:nvSpPr>
        <p:spPr bwMode="gray">
          <a:xfrm>
            <a:off x="567487" y="1643462"/>
            <a:ext cx="1271252" cy="1271252"/>
          </a:xfrm>
          <a:prstGeom prst="ellipse">
            <a:avLst/>
          </a:prstGeom>
          <a:solidFill>
            <a:schemeClr val="tx2"/>
          </a:solidFill>
          <a:ln w="19050">
            <a:noFill/>
          </a:ln>
          <a:effectLst>
            <a:outerShdw blurRad="292100" sx="104000" sy="104000" algn="ctr" rotWithShape="0">
              <a:schemeClr val="accent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Icon&#10;&#10;Description automatically generated">
            <a:extLst>
              <a:ext uri="{FF2B5EF4-FFF2-40B4-BE49-F238E27FC236}">
                <a16:creationId xmlns:a16="http://schemas.microsoft.com/office/drawing/2014/main" id="{F22FB6DA-5D88-4FCF-ADCE-4A353FB59618}"/>
              </a:ext>
            </a:extLst>
          </p:cNvPr>
          <p:cNvPicPr>
            <a:picLocks noChangeAspect="1"/>
          </p:cNvPicPr>
          <p:nvPr/>
        </p:nvPicPr>
        <p:blipFill>
          <a:blip r:embed="rId3"/>
          <a:stretch>
            <a:fillRect/>
          </a:stretch>
        </p:blipFill>
        <p:spPr>
          <a:xfrm>
            <a:off x="851487" y="1927462"/>
            <a:ext cx="685801" cy="685801"/>
          </a:xfrm>
          <a:prstGeom prst="rect">
            <a:avLst/>
          </a:prstGeom>
        </p:spPr>
      </p:pic>
    </p:spTree>
    <p:extLst>
      <p:ext uri="{BB962C8B-B14F-4D97-AF65-F5344CB8AC3E}">
        <p14:creationId xmlns:p14="http://schemas.microsoft.com/office/powerpoint/2010/main" val="3934708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53250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2728696"/>
      </p:ext>
    </p:extLst>
  </p:cSld>
  <p:clrMapOvr>
    <a:masterClrMapping/>
  </p:clrMapOvr>
</p:sld>
</file>

<file path=ppt/theme/theme1.xml><?xml version="1.0" encoding="utf-8"?>
<a:theme xmlns:a="http://schemas.openxmlformats.org/drawingml/2006/main" name="ab1 projection 16x9">
  <a:themeElements>
    <a:clrScheme name="Advisory Board 2020 Theme">
      <a:dk1>
        <a:srgbClr val="323E48"/>
      </a:dk1>
      <a:lt1>
        <a:srgbClr val="FFFFFF"/>
      </a:lt1>
      <a:dk2>
        <a:srgbClr val="FFFFFF"/>
      </a:dk2>
      <a:lt2>
        <a:srgbClr val="E5E5E5"/>
      </a:lt2>
      <a:accent1>
        <a:srgbClr val="D6D9DA"/>
      </a:accent1>
      <a:accent2>
        <a:srgbClr val="999FA3"/>
      </a:accent2>
      <a:accent3>
        <a:srgbClr val="70787E"/>
      </a:accent3>
      <a:accent4>
        <a:srgbClr val="445460"/>
      </a:accent4>
      <a:accent5>
        <a:srgbClr val="222A30"/>
      </a:accent5>
      <a:accent6>
        <a:srgbClr val="CE0E2D"/>
      </a:accent6>
      <a:hlink>
        <a:srgbClr val="323E48"/>
      </a:hlink>
      <a:folHlink>
        <a:srgbClr val="75757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ln w="19050">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9050">
          <a:solidFill>
            <a:schemeClr val="accent2"/>
          </a:solidFill>
          <a:headEnd type="none" w="med" len="med"/>
          <a:tailEnd w="med" len="med"/>
        </a:ln>
      </a:spPr>
      <a:bodyPr/>
      <a:lstStyle/>
      <a:style>
        <a:lnRef idx="1">
          <a:schemeClr val="accent1"/>
        </a:lnRef>
        <a:fillRef idx="0">
          <a:schemeClr val="accent1"/>
        </a:fillRef>
        <a:effectRef idx="0">
          <a:schemeClr val="accent1"/>
        </a:effectRef>
        <a:fontRef idx="minor">
          <a:schemeClr val="tx1"/>
        </a:fontRef>
      </a:style>
    </a:lnDef>
    <a:txDef>
      <a:spPr bwMode="gray"/>
      <a:bodyPr vert="horz" wrap="square" lIns="0" tIns="0" rIns="0" bIns="0" rtlCol="0">
        <a:spAutoFit/>
      </a:bodyPr>
      <a:lstStyle>
        <a:defPPr>
          <a:spcBef>
            <a:spcPts val="600"/>
          </a:spcBef>
          <a:buClr>
            <a:schemeClr val="accent6"/>
          </a:buClr>
          <a:defRPr sz="1500" dirty="0" err="1" smtClean="0"/>
        </a:defPPr>
      </a:lstStyle>
    </a:txDef>
  </a:objectDefaults>
  <a:extraClrSchemeLst/>
  <a:custClrLst>
    <a:custClr name="Data Viz 1">
      <a:srgbClr val="D6D9DA"/>
    </a:custClr>
    <a:custClr name="Data Viz 2">
      <a:srgbClr val="7C99AE"/>
    </a:custClr>
    <a:custClr name="Data Viz 3">
      <a:srgbClr val="667E90"/>
    </a:custClr>
    <a:custClr name="Data Viz 4">
      <a:srgbClr val="445460"/>
    </a:custClr>
    <a:custClr name="Data Viz 5">
      <a:srgbClr val="222A30"/>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Teal">
      <a:srgbClr val="00AEA1"/>
    </a:custClr>
    <a:custClr name="Blue">
      <a:srgbClr val="0071BB"/>
    </a:custClr>
    <a:custClr name="Green">
      <a:srgbClr val="00A253"/>
    </a:custClr>
    <a:custClr name="Purple">
      <a:srgbClr val="5736F7"/>
    </a:custClr>
    <a:custClr name="Orange">
      <a:srgbClr val="FC5027"/>
    </a:custClr>
    <a:custClr name="Yellow">
      <a:srgbClr val="FFFF51"/>
    </a:custClr>
    <a:custClr name="Error Red">
      <a:srgbClr val="EE0000"/>
    </a:custClr>
    <a:custClr name="Unused">
      <a:srgbClr val="FFFFFF"/>
    </a:custClr>
    <a:custClr name="Unused">
      <a:srgbClr val="FFFFFF"/>
    </a:custClr>
    <a:custClr name="Unused">
      <a:srgbClr val="FFFFFF"/>
    </a:custClr>
    <a:custClr name="Teal Tint">
      <a:srgbClr val="B4FBF6"/>
    </a:custClr>
    <a:custClr name="Blue Tint">
      <a:srgbClr val="64BAF3"/>
    </a:custClr>
    <a:custClr name="Green Tint">
      <a:srgbClr val="5CFFAF"/>
    </a:custClr>
    <a:custClr name="Purple Tint">
      <a:srgbClr val="9999FC"/>
    </a:custClr>
    <a:custClr name="Orange Tint">
      <a:srgbClr val="FFAE9B"/>
    </a:custClr>
    <a:custClr name="Unused">
      <a:srgbClr val="FFFFFF"/>
    </a:custClr>
    <a:custClr name="Unused">
      <a:srgbClr val="FFFFFF"/>
    </a:custClr>
    <a:custClr name="Unused">
      <a:srgbClr val="FFFFFF"/>
    </a:custClr>
    <a:custClr name="Unused">
      <a:srgbClr val="FFFFFF"/>
    </a:custClr>
    <a:custClr name="Unused">
      <a:srgbClr val="FFFFFF"/>
    </a:custClr>
  </a:custClrLst>
  <a:extLst>
    <a:ext uri="{05A4C25C-085E-4340-85A3-A5531E510DB2}">
      <thm15:themeFamily xmlns:thm15="http://schemas.microsoft.com/office/thememl/2012/main" name="ab1-projection-16x9-100920.potx" id="{AA3CD9C7-65F5-426E-A5DF-03F7E6763B2D}" vid="{5A74A56C-C4DC-44CD-B87B-412145963EF0}"/>
    </a:ext>
  </a:extLst>
</a:theme>
</file>

<file path=ppt/theme/theme2.xml><?xml version="1.0" encoding="utf-8"?>
<a:theme xmlns:a="http://schemas.openxmlformats.org/drawingml/2006/main" name="Office Theme">
  <a:themeElements>
    <a:clrScheme name="Advisory Board 2019">
      <a:dk1>
        <a:srgbClr val="323E48"/>
      </a:dk1>
      <a:lt1>
        <a:srgbClr val="FFFFFF"/>
      </a:lt1>
      <a:dk2>
        <a:srgbClr val="FFFFFF"/>
      </a:dk2>
      <a:lt2>
        <a:srgbClr val="E4E5E5"/>
      </a:lt2>
      <a:accent1>
        <a:srgbClr val="CCCCCC"/>
      </a:accent1>
      <a:accent2>
        <a:srgbClr val="9E9E9E"/>
      </a:accent2>
      <a:accent3>
        <a:srgbClr val="757576"/>
      </a:accent3>
      <a:accent4>
        <a:srgbClr val="323E48"/>
      </a:accent4>
      <a:accent5>
        <a:srgbClr val="151D25"/>
      </a:accent5>
      <a:accent6>
        <a:srgbClr val="CE0E2D"/>
      </a:accent6>
      <a:hlink>
        <a:srgbClr val="CE0E2D"/>
      </a:hlink>
      <a:folHlink>
        <a:srgbClr val="9E9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dvisory Board 2019">
      <a:dk1>
        <a:srgbClr val="323E48"/>
      </a:dk1>
      <a:lt1>
        <a:srgbClr val="FFFFFF"/>
      </a:lt1>
      <a:dk2>
        <a:srgbClr val="FFFFFF"/>
      </a:dk2>
      <a:lt2>
        <a:srgbClr val="E4E5E5"/>
      </a:lt2>
      <a:accent1>
        <a:srgbClr val="CCCCCC"/>
      </a:accent1>
      <a:accent2>
        <a:srgbClr val="9E9E9E"/>
      </a:accent2>
      <a:accent3>
        <a:srgbClr val="757576"/>
      </a:accent3>
      <a:accent4>
        <a:srgbClr val="323E48"/>
      </a:accent4>
      <a:accent5>
        <a:srgbClr val="151D25"/>
      </a:accent5>
      <a:accent6>
        <a:srgbClr val="CE0E2D"/>
      </a:accent6>
      <a:hlink>
        <a:srgbClr val="CE0E2D"/>
      </a:hlink>
      <a:folHlink>
        <a:srgbClr val="9E9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dvisory Board 2019">
    <a:dk1>
      <a:srgbClr val="323E48"/>
    </a:dk1>
    <a:lt1>
      <a:srgbClr val="FFFFFF"/>
    </a:lt1>
    <a:dk2>
      <a:srgbClr val="FFFFFF"/>
    </a:dk2>
    <a:lt2>
      <a:srgbClr val="E4E5E5"/>
    </a:lt2>
    <a:accent1>
      <a:srgbClr val="CCCCCC"/>
    </a:accent1>
    <a:accent2>
      <a:srgbClr val="9E9E9E"/>
    </a:accent2>
    <a:accent3>
      <a:srgbClr val="757576"/>
    </a:accent3>
    <a:accent4>
      <a:srgbClr val="323E48"/>
    </a:accent4>
    <a:accent5>
      <a:srgbClr val="151D25"/>
    </a:accent5>
    <a:accent6>
      <a:srgbClr val="CE0E2D"/>
    </a:accent6>
    <a:hlink>
      <a:srgbClr val="CE0E2D"/>
    </a:hlink>
    <a:folHlink>
      <a:srgbClr val="9E9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65632831-6ee5-486c-8527-79d002af8bc8">
      <UserInfo>
        <DisplayName>Lambert, Olivia J</DisplayName>
        <AccountId>16</AccountId>
        <AccountType/>
      </UserInfo>
      <UserInfo>
        <DisplayName>League, John A</DisplayName>
        <AccountId>32</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048C1C1E281D441B5AA62C175E56CBA" ma:contentTypeVersion="10" ma:contentTypeDescription="Create a new document." ma:contentTypeScope="" ma:versionID="7dd19a5cd3b926be32c5ba811c3925ca">
  <xsd:schema xmlns:xsd="http://www.w3.org/2001/XMLSchema" xmlns:xs="http://www.w3.org/2001/XMLSchema" xmlns:p="http://schemas.microsoft.com/office/2006/metadata/properties" xmlns:ns2="d233c1ba-8ffa-4dc0-baf7-fe77c0bb4de0" xmlns:ns3="65632831-6ee5-486c-8527-79d002af8bc8" targetNamespace="http://schemas.microsoft.com/office/2006/metadata/properties" ma:root="true" ma:fieldsID="6277efb1ab6de945e390b0305916ee57" ns2:_="" ns3:_="">
    <xsd:import namespace="d233c1ba-8ffa-4dc0-baf7-fe77c0bb4de0"/>
    <xsd:import namespace="65632831-6ee5-486c-8527-79d002af8bc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33c1ba-8ffa-4dc0-baf7-fe77c0bb4d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5632831-6ee5-486c-8527-79d002af8bc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7A2D753-A403-49CB-B686-3E1739875D5E}">
  <ds:schemaRefs>
    <ds:schemaRef ds:uri="http://schemas.microsoft.com/sharepoint/v3/contenttype/forms"/>
  </ds:schemaRefs>
</ds:datastoreItem>
</file>

<file path=customXml/itemProps2.xml><?xml version="1.0" encoding="utf-8"?>
<ds:datastoreItem xmlns:ds="http://schemas.openxmlformats.org/officeDocument/2006/customXml" ds:itemID="{40141E0A-B027-4DEB-8478-7CD6DB7CE0C1}">
  <ds:schemaRefs>
    <ds:schemaRef ds:uri="http://purl.org/dc/terms/"/>
    <ds:schemaRef ds:uri="http://schemas.openxmlformats.org/package/2006/metadata/core-properties"/>
    <ds:schemaRef ds:uri="65632831-6ee5-486c-8527-79d002af8bc8"/>
    <ds:schemaRef ds:uri="http://schemas.microsoft.com/office/2006/documentManagement/types"/>
    <ds:schemaRef ds:uri="http://schemas.microsoft.com/office/infopath/2007/PartnerControls"/>
    <ds:schemaRef ds:uri="d233c1ba-8ffa-4dc0-baf7-fe77c0bb4de0"/>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2D961ABF-B4DE-480A-8CC6-592631E11A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33c1ba-8ffa-4dc0-baf7-fe77c0bb4de0"/>
    <ds:schemaRef ds:uri="65632831-6ee5-486c-8527-79d002af8b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ab1-projection-16x9-102620 (1)</Template>
  <TotalTime>12</TotalTime>
  <Words>1383</Words>
  <Application>Microsoft Office PowerPoint</Application>
  <PresentationFormat>Widescreen</PresentationFormat>
  <Paragraphs>80</Paragraphs>
  <Slides>8</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Cambria</vt:lpstr>
      <vt:lpstr>Times New Roman</vt:lpstr>
      <vt:lpstr>ab1 projection 16x9</vt:lpstr>
      <vt:lpstr>PowerPoint Presentation</vt:lpstr>
      <vt:lpstr>Envisioning the potential for intelligent automation</vt:lpstr>
      <vt:lpstr>Value for population might not equal value  for individual</vt:lpstr>
      <vt:lpstr>Will AI overtake a physician’s clinical competence?</vt:lpstr>
      <vt:lpstr>Will patients accept an autonomous AI?</vt:lpstr>
      <vt:lpstr>AI’s long-term impact unclear, even if it works as intended</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new health system supply chain mandate</dc:title>
  <dc:creator>Hula, Nicholas V</dc:creator>
  <dc:description/>
  <cp:lastModifiedBy>Katie Schmalkuche</cp:lastModifiedBy>
  <cp:revision>3</cp:revision>
  <dcterms:created xsi:type="dcterms:W3CDTF">2020-12-02T20:47:54Z</dcterms:created>
  <dcterms:modified xsi:type="dcterms:W3CDTF">2021-12-02T22:17:43Z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0x010100E048C1C1E281D441B5AA62C175E56CBA</vt:lpwstr>
  </property>
</Properties>
</file>