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141411453" r:id="rId5"/>
    <p:sldId id="502" r:id="rId6"/>
    <p:sldId id="301" r:id="rId7"/>
    <p:sldId id="2141411458" r:id="rId8"/>
    <p:sldId id="503" r:id="rId9"/>
    <p:sldId id="501" r:id="rId10"/>
    <p:sldId id="2141411463" r:id="rId11"/>
    <p:sldId id="21414114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orient="horz" pos="72" userDrawn="1">
          <p15:clr>
            <a:srgbClr val="A4A3A4"/>
          </p15:clr>
        </p15:guide>
        <p15:guide id="3" pos="7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Hula, Nicholas V" initials="HV" lastIdx="35" clrIdx="2">
    <p:extLst>
      <p:ext uri="{19B8F6BF-5375-455C-9EA6-DF929625EA0E}">
        <p15:presenceInfo xmlns:p15="http://schemas.microsoft.com/office/powerpoint/2012/main" userId="S::hulan@advisory.com::0ef42425-76ab-4a77-98f1-6ba6598a6ed8" providerId="AD"/>
      </p:ext>
    </p:extLst>
  </p:cmAuthor>
  <p:cmAuthor id="4" name="Katie Schmalkuche" initials="KS" lastIdx="78" clrIdx="3">
    <p:extLst>
      <p:ext uri="{19B8F6BF-5375-455C-9EA6-DF929625EA0E}">
        <p15:presenceInfo xmlns:p15="http://schemas.microsoft.com/office/powerpoint/2012/main" userId="S::SchmalkC@advisory.com::9c2e4afe-5a4a-40be-85fd-c36ff676cf70" providerId="AD"/>
      </p:ext>
    </p:extLst>
  </p:cmAuthor>
  <p:cmAuthor id="5" name="Ryan, Robert D" initials="RRD" lastIdx="32" clrIdx="4">
    <p:extLst>
      <p:ext uri="{19B8F6BF-5375-455C-9EA6-DF929625EA0E}">
        <p15:presenceInfo xmlns:p15="http://schemas.microsoft.com/office/powerpoint/2012/main" userId="S::RyanRo@advisory.com::e5f4ae7d-1407-4cb2-96a3-6e093c79b0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1407" autoAdjust="0"/>
  </p:normalViewPr>
  <p:slideViewPr>
    <p:cSldViewPr snapToGrid="0">
      <p:cViewPr varScale="1">
        <p:scale>
          <a:sx n="66" d="100"/>
          <a:sy n="66" d="100"/>
        </p:scale>
        <p:origin x="1022" y="58"/>
      </p:cViewPr>
      <p:guideLst>
        <p:guide orient="horz" pos="96"/>
        <p:guide orient="horz" pos="72"/>
        <p:guide pos="75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Schmalkuche" userId="9c2e4afe-5a4a-40be-85fd-c36ff676cf70" providerId="ADAL" clId="{5604E0C2-AE88-4858-B22C-1C2CFC6918AB}"/>
    <pc:docChg chg="delSld delSection modSection">
      <pc:chgData name="Katie Schmalkuche" userId="9c2e4afe-5a4a-40be-85fd-c36ff676cf70" providerId="ADAL" clId="{5604E0C2-AE88-4858-B22C-1C2CFC6918AB}" dt="2021-12-02T22:18:16.070" v="1" actId="17853"/>
      <pc:docMkLst>
        <pc:docMk/>
      </pc:docMkLst>
      <pc:sldChg chg="del">
        <pc:chgData name="Katie Schmalkuche" userId="9c2e4afe-5a4a-40be-85fd-c36ff676cf70" providerId="ADAL" clId="{5604E0C2-AE88-4858-B22C-1C2CFC6918AB}" dt="2021-12-02T22:18:13.279" v="0" actId="47"/>
        <pc:sldMkLst>
          <pc:docMk/>
          <pc:sldMk cId="935550080" sldId="261"/>
        </pc:sldMkLst>
      </pc:sldChg>
      <pc:sldChg chg="del">
        <pc:chgData name="Katie Schmalkuche" userId="9c2e4afe-5a4a-40be-85fd-c36ff676cf70" providerId="ADAL" clId="{5604E0C2-AE88-4858-B22C-1C2CFC6918AB}" dt="2021-12-02T22:18:13.279" v="0" actId="47"/>
        <pc:sldMkLst>
          <pc:docMk/>
          <pc:sldMk cId="166818640" sldId="262"/>
        </pc:sldMkLst>
      </pc:sldChg>
      <pc:sldChg chg="del">
        <pc:chgData name="Katie Schmalkuche" userId="9c2e4afe-5a4a-40be-85fd-c36ff676cf70" providerId="ADAL" clId="{5604E0C2-AE88-4858-B22C-1C2CFC6918AB}" dt="2021-12-02T22:18:13.279" v="0" actId="47"/>
        <pc:sldMkLst>
          <pc:docMk/>
          <pc:sldMk cId="3425591766" sldId="266"/>
        </pc:sldMkLst>
      </pc:sldChg>
      <pc:sldChg chg="del">
        <pc:chgData name="Katie Schmalkuche" userId="9c2e4afe-5a4a-40be-85fd-c36ff676cf70" providerId="ADAL" clId="{5604E0C2-AE88-4858-B22C-1C2CFC6918AB}" dt="2021-12-02T22:18:13.279" v="0" actId="47"/>
        <pc:sldMkLst>
          <pc:docMk/>
          <pc:sldMk cId="4064300350" sldId="273"/>
        </pc:sldMkLst>
      </pc:sldChg>
      <pc:sldChg chg="del">
        <pc:chgData name="Katie Schmalkuche" userId="9c2e4afe-5a4a-40be-85fd-c36ff676cf70" providerId="ADAL" clId="{5604E0C2-AE88-4858-B22C-1C2CFC6918AB}" dt="2021-12-02T22:18:13.279" v="0" actId="47"/>
        <pc:sldMkLst>
          <pc:docMk/>
          <pc:sldMk cId="1274658531" sldId="289"/>
        </pc:sldMkLst>
      </pc:sldChg>
      <pc:sldChg chg="del">
        <pc:chgData name="Katie Schmalkuche" userId="9c2e4afe-5a4a-40be-85fd-c36ff676cf70" providerId="ADAL" clId="{5604E0C2-AE88-4858-B22C-1C2CFC6918AB}" dt="2021-12-02T22:18:13.279" v="0" actId="47"/>
        <pc:sldMkLst>
          <pc:docMk/>
          <pc:sldMk cId="2189129351" sldId="401"/>
        </pc:sldMkLst>
      </pc:sldChg>
      <pc:sldChg chg="del">
        <pc:chgData name="Katie Schmalkuche" userId="9c2e4afe-5a4a-40be-85fd-c36ff676cf70" providerId="ADAL" clId="{5604E0C2-AE88-4858-B22C-1C2CFC6918AB}" dt="2021-12-02T22:18:13.279" v="0" actId="47"/>
        <pc:sldMkLst>
          <pc:docMk/>
          <pc:sldMk cId="1923337067" sldId="479"/>
        </pc:sldMkLst>
      </pc:sldChg>
      <pc:sldChg chg="del">
        <pc:chgData name="Katie Schmalkuche" userId="9c2e4afe-5a4a-40be-85fd-c36ff676cf70" providerId="ADAL" clId="{5604E0C2-AE88-4858-B22C-1C2CFC6918AB}" dt="2021-12-02T22:18:13.279" v="0" actId="47"/>
        <pc:sldMkLst>
          <pc:docMk/>
          <pc:sldMk cId="2298874130" sldId="522"/>
        </pc:sldMkLst>
      </pc:sldChg>
      <pc:sldChg chg="del">
        <pc:chgData name="Katie Schmalkuche" userId="9c2e4afe-5a4a-40be-85fd-c36ff676cf70" providerId="ADAL" clId="{5604E0C2-AE88-4858-B22C-1C2CFC6918AB}" dt="2021-12-02T22:18:13.279" v="0" actId="47"/>
        <pc:sldMkLst>
          <pc:docMk/>
          <pc:sldMk cId="1031357839" sldId="524"/>
        </pc:sldMkLst>
      </pc:sldChg>
      <pc:sldChg chg="del">
        <pc:chgData name="Katie Schmalkuche" userId="9c2e4afe-5a4a-40be-85fd-c36ff676cf70" providerId="ADAL" clId="{5604E0C2-AE88-4858-B22C-1C2CFC6918AB}" dt="2021-12-02T22:18:13.279" v="0" actId="47"/>
        <pc:sldMkLst>
          <pc:docMk/>
          <pc:sldMk cId="3504133694" sldId="4932"/>
        </pc:sldMkLst>
      </pc:sldChg>
      <pc:sldChg chg="del">
        <pc:chgData name="Katie Schmalkuche" userId="9c2e4afe-5a4a-40be-85fd-c36ff676cf70" providerId="ADAL" clId="{5604E0C2-AE88-4858-B22C-1C2CFC6918AB}" dt="2021-12-02T22:18:13.279" v="0" actId="47"/>
        <pc:sldMkLst>
          <pc:docMk/>
          <pc:sldMk cId="1550069948" sldId="4955"/>
        </pc:sldMkLst>
      </pc:sldChg>
      <pc:sldChg chg="del">
        <pc:chgData name="Katie Schmalkuche" userId="9c2e4afe-5a4a-40be-85fd-c36ff676cf70" providerId="ADAL" clId="{5604E0C2-AE88-4858-B22C-1C2CFC6918AB}" dt="2021-12-02T22:18:13.279" v="0" actId="47"/>
        <pc:sldMkLst>
          <pc:docMk/>
          <pc:sldMk cId="530641435" sldId="4970"/>
        </pc:sldMkLst>
      </pc:sldChg>
      <pc:sldChg chg="del">
        <pc:chgData name="Katie Schmalkuche" userId="9c2e4afe-5a4a-40be-85fd-c36ff676cf70" providerId="ADAL" clId="{5604E0C2-AE88-4858-B22C-1C2CFC6918AB}" dt="2021-12-02T22:18:13.279" v="0" actId="47"/>
        <pc:sldMkLst>
          <pc:docMk/>
          <pc:sldMk cId="3934708716" sldId="4972"/>
        </pc:sldMkLst>
      </pc:sldChg>
      <pc:sldChg chg="del">
        <pc:chgData name="Katie Schmalkuche" userId="9c2e4afe-5a4a-40be-85fd-c36ff676cf70" providerId="ADAL" clId="{5604E0C2-AE88-4858-B22C-1C2CFC6918AB}" dt="2021-12-02T22:18:13.279" v="0" actId="47"/>
        <pc:sldMkLst>
          <pc:docMk/>
          <pc:sldMk cId="2482793650" sldId="4977"/>
        </pc:sldMkLst>
      </pc:sldChg>
      <pc:sldChg chg="del">
        <pc:chgData name="Katie Schmalkuche" userId="9c2e4afe-5a4a-40be-85fd-c36ff676cf70" providerId="ADAL" clId="{5604E0C2-AE88-4858-B22C-1C2CFC6918AB}" dt="2021-12-02T22:18:13.279" v="0" actId="47"/>
        <pc:sldMkLst>
          <pc:docMk/>
          <pc:sldMk cId="4262148778" sldId="2141411439"/>
        </pc:sldMkLst>
      </pc:sldChg>
      <pc:sldChg chg="del">
        <pc:chgData name="Katie Schmalkuche" userId="9c2e4afe-5a4a-40be-85fd-c36ff676cf70" providerId="ADAL" clId="{5604E0C2-AE88-4858-B22C-1C2CFC6918AB}" dt="2021-12-02T22:18:13.279" v="0" actId="47"/>
        <pc:sldMkLst>
          <pc:docMk/>
          <pc:sldMk cId="3696248879" sldId="2141411442"/>
        </pc:sldMkLst>
      </pc:sldChg>
      <pc:sldChg chg="del">
        <pc:chgData name="Katie Schmalkuche" userId="9c2e4afe-5a4a-40be-85fd-c36ff676cf70" providerId="ADAL" clId="{5604E0C2-AE88-4858-B22C-1C2CFC6918AB}" dt="2021-12-02T22:18:13.279" v="0" actId="47"/>
        <pc:sldMkLst>
          <pc:docMk/>
          <pc:sldMk cId="1613001431" sldId="2141411443"/>
        </pc:sldMkLst>
      </pc:sldChg>
      <pc:sldChg chg="del">
        <pc:chgData name="Katie Schmalkuche" userId="9c2e4afe-5a4a-40be-85fd-c36ff676cf70" providerId="ADAL" clId="{5604E0C2-AE88-4858-B22C-1C2CFC6918AB}" dt="2021-12-02T22:18:13.279" v="0" actId="47"/>
        <pc:sldMkLst>
          <pc:docMk/>
          <pc:sldMk cId="2678548859" sldId="2141411444"/>
        </pc:sldMkLst>
      </pc:sldChg>
      <pc:sldChg chg="del">
        <pc:chgData name="Katie Schmalkuche" userId="9c2e4afe-5a4a-40be-85fd-c36ff676cf70" providerId="ADAL" clId="{5604E0C2-AE88-4858-B22C-1C2CFC6918AB}" dt="2021-12-02T22:18:13.279" v="0" actId="47"/>
        <pc:sldMkLst>
          <pc:docMk/>
          <pc:sldMk cId="385566059" sldId="2141411459"/>
        </pc:sldMkLst>
      </pc:sldChg>
      <pc:sldChg chg="del">
        <pc:chgData name="Katie Schmalkuche" userId="9c2e4afe-5a4a-40be-85fd-c36ff676cf70" providerId="ADAL" clId="{5604E0C2-AE88-4858-B22C-1C2CFC6918AB}" dt="2021-12-02T22:18:13.279" v="0" actId="47"/>
        <pc:sldMkLst>
          <pc:docMk/>
          <pc:sldMk cId="854993424" sldId="2141411460"/>
        </pc:sldMkLst>
      </pc:sldChg>
      <pc:sldChg chg="del">
        <pc:chgData name="Katie Schmalkuche" userId="9c2e4afe-5a4a-40be-85fd-c36ff676cf70" providerId="ADAL" clId="{5604E0C2-AE88-4858-B22C-1C2CFC6918AB}" dt="2021-12-02T22:18:13.279" v="0" actId="47"/>
        <pc:sldMkLst>
          <pc:docMk/>
          <pc:sldMk cId="453250123" sldId="2141411461"/>
        </pc:sldMkLst>
      </pc:sldChg>
      <pc:sldChg chg="del">
        <pc:chgData name="Katie Schmalkuche" userId="9c2e4afe-5a4a-40be-85fd-c36ff676cf70" providerId="ADAL" clId="{5604E0C2-AE88-4858-B22C-1C2CFC6918AB}" dt="2021-12-02T22:18:13.279" v="0" actId="47"/>
        <pc:sldMkLst>
          <pc:docMk/>
          <pc:sldMk cId="2032728696" sldId="21414114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12/2/2021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500"/>
              </a:spcBef>
            </a:pPr>
            <a:r>
              <a:rPr lang="en-US" sz="1200" b="0" i="0" kern="1200" dirty="0">
                <a:solidFill>
                  <a:schemeClr val="tx1"/>
                </a:solidFill>
                <a:effectLst/>
                <a:latin typeface="+mn-lt"/>
                <a:ea typeface="+mn-ea"/>
                <a:cs typeface="+mn-cs"/>
              </a:rPr>
              <a:t>Precision medicine is often touted as the future of medical treatment, but when assessing its value through a cost-effectiveness lens, most precision diagnostic tools don't seem financially viable. Does that mean they're not valuable? Or is cost-effectiveness the wrong metric here? This workshop will unpack how we apply frameworks for "value" in the context of precision diagnostics (</a:t>
            </a:r>
            <a:r>
              <a:rPr lang="en-US" sz="1200" b="0" i="0" kern="1200" dirty="0" err="1">
                <a:solidFill>
                  <a:schemeClr val="tx1"/>
                </a:solidFill>
                <a:effectLst/>
                <a:latin typeface="+mn-lt"/>
                <a:ea typeface="+mn-ea"/>
                <a:cs typeface="+mn-cs"/>
              </a:rPr>
              <a:t>PDx</a:t>
            </a:r>
            <a:r>
              <a:rPr lang="en-US" sz="1200" b="0" i="0" kern="1200" dirty="0">
                <a:solidFill>
                  <a:schemeClr val="tx1"/>
                </a:solidFill>
                <a:effectLst/>
                <a:latin typeface="+mn-lt"/>
                <a:ea typeface="+mn-ea"/>
                <a:cs typeface="+mn-cs"/>
              </a:rPr>
              <a:t>), how our understanding of "population" changes as a result, and what role industry stakeholders can play in advancing precision medicine.</a:t>
            </a:r>
            <a:r>
              <a:rPr lang="en-US" sz="1200" dirty="0">
                <a:latin typeface="+mn-lt"/>
              </a:rPr>
              <a:t> </a:t>
            </a:r>
          </a:p>
        </p:txBody>
      </p:sp>
      <p:sp>
        <p:nvSpPr>
          <p:cNvPr id="4" name="Slide Number Placeholder 3"/>
          <p:cNvSpPr>
            <a:spLocks noGrp="1"/>
          </p:cNvSpPr>
          <p:nvPr>
            <p:ph type="sldNum" sz="quarter" idx="5"/>
          </p:nvPr>
        </p:nvSpPr>
        <p:spPr/>
        <p:txBody>
          <a:bodyPr/>
          <a:lstStyle/>
          <a:p>
            <a:fld id="{0E79F9C1-6A3C-4B55-8C89-00C0FB1E22C3}" type="slidenum">
              <a:rPr lang="en-US" smtClean="0"/>
              <a:pPr/>
              <a:t>1</a:t>
            </a:fld>
            <a:endParaRPr lang="en-US"/>
          </a:p>
        </p:txBody>
      </p:sp>
    </p:spTree>
    <p:extLst>
      <p:ext uri="{BB962C8B-B14F-4D97-AF65-F5344CB8AC3E}">
        <p14:creationId xmlns:p14="http://schemas.microsoft.com/office/powerpoint/2010/main" val="13057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The health care ecosystem has poured time, energy, and resources into precision medicine, specifically by tailoring diagnostics and treatments to individual patients—a departure from the traditional, one-size-fits-all approach. </a:t>
            </a:r>
          </a:p>
          <a:p>
            <a:pPr marL="118872" indent="-118872">
              <a:lnSpc>
                <a:spcPct val="120000"/>
              </a:lnSpc>
              <a:spcBef>
                <a:spcPts val="600"/>
              </a:spcBef>
              <a:buClr>
                <a:schemeClr val="accent6"/>
              </a:buClr>
              <a:buFont typeface="Arial" panose="020B0604020202020204" pitchFamily="34" charset="0"/>
              <a:buChar char="•"/>
            </a:pPr>
            <a:r>
              <a:rPr lang="en-US" sz="1200" dirty="0"/>
              <a:t>The definition of a precision diagnostic can be very broad. For our conversation, we focused on diagnostic technology that directly impacts treatment decision making, specifically those use cases highlighted in the dark chevrons.</a:t>
            </a:r>
          </a:p>
          <a:p>
            <a:pPr marL="118872" indent="-118872">
              <a:lnSpc>
                <a:spcPct val="120000"/>
              </a:lnSpc>
              <a:spcBef>
                <a:spcPts val="600"/>
              </a:spcBef>
              <a:buClr>
                <a:schemeClr val="accent6"/>
              </a:buClr>
              <a:buFont typeface="Arial" panose="020B0604020202020204" pitchFamily="34" charset="0"/>
              <a:buChar char="•"/>
            </a:pPr>
            <a:r>
              <a:rPr lang="en-US" sz="1200" dirty="0"/>
              <a:t>This definition intentionally eliminates predictive tests that don’t inform treatments, including commercial genetic tests like 23andMe. While 23andMe can provide some health insights, it primarily offers information fitting into the risk assessment category and can be controversial and/or negatively impact a patient. We also excluded tests with murky clinical validity and/or utility that have little to no downstream effects in the patient journey, as those require a separate set of conversations.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2</a:t>
            </a:fld>
            <a:endParaRPr lang="en-US"/>
          </a:p>
        </p:txBody>
      </p:sp>
    </p:spTree>
    <p:extLst>
      <p:ext uri="{BB962C8B-B14F-4D97-AF65-F5344CB8AC3E}">
        <p14:creationId xmlns:p14="http://schemas.microsoft.com/office/powerpoint/2010/main" val="428439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There are many operational challenges hindering the implementation of </a:t>
            </a:r>
            <a:r>
              <a:rPr lang="en-US" sz="1200" dirty="0" err="1"/>
              <a:t>PDx</a:t>
            </a:r>
            <a:r>
              <a:rPr lang="en-US" sz="1200" dirty="0"/>
              <a:t> in clinical care, but one of the most important underlying barriers is related to the individual versus population tension: </a:t>
            </a:r>
            <a:r>
              <a:rPr lang="en-US" sz="1200" dirty="0" err="1"/>
              <a:t>PDx</a:t>
            </a:r>
            <a:r>
              <a:rPr lang="en-US" sz="1200" dirty="0"/>
              <a:t> is inherently designed for individuals, but the health care ecosystem tends to assess its value through a population-level, cost effectiveness lens. </a:t>
            </a:r>
          </a:p>
          <a:p>
            <a:pPr marL="118872" indent="-118872">
              <a:lnSpc>
                <a:spcPct val="120000"/>
              </a:lnSpc>
              <a:spcBef>
                <a:spcPts val="600"/>
              </a:spcBef>
              <a:buClr>
                <a:schemeClr val="accent6"/>
              </a:buClr>
              <a:buFont typeface="Arial" panose="020B0604020202020204" pitchFamily="34" charset="0"/>
              <a:buChar char="•"/>
            </a:pPr>
            <a:r>
              <a:rPr lang="en-US" sz="1200" dirty="0"/>
              <a:t>While </a:t>
            </a:r>
            <a:r>
              <a:rPr lang="en-US" sz="1200" dirty="0" err="1"/>
              <a:t>PDx</a:t>
            </a:r>
            <a:r>
              <a:rPr lang="en-US" sz="1200" dirty="0"/>
              <a:t> can be incredibly cost-effective for a patient whose test is “positive” and therefore informs treatment, it isn’t necessarily cost-effective for an entire population.</a:t>
            </a:r>
          </a:p>
          <a:p>
            <a:pPr marL="118872" indent="-118872">
              <a:lnSpc>
                <a:spcPct val="120000"/>
              </a:lnSpc>
              <a:spcBef>
                <a:spcPts val="600"/>
              </a:spcBef>
              <a:buClr>
                <a:schemeClr val="accent6"/>
              </a:buClr>
              <a:buFont typeface="Arial" panose="020B0604020202020204" pitchFamily="34" charset="0"/>
              <a:buChar char="•"/>
            </a:pPr>
            <a:r>
              <a:rPr lang="en-US" sz="1200" dirty="0"/>
              <a:t>This tension is exacerbated by a lack of longitudinal evidence demonstrating clinical utility, which furthers skepticism, limits investment, and makes it difficult to demonstrate cost-effectiveness. It becomes a chicken-and-egg problem.</a:t>
            </a:r>
          </a:p>
          <a:p>
            <a:pPr marL="118872" indent="-118872">
              <a:lnSpc>
                <a:spcPct val="120000"/>
              </a:lnSpc>
              <a:spcBef>
                <a:spcPts val="600"/>
              </a:spcBef>
              <a:buClr>
                <a:schemeClr val="accent6"/>
              </a:buClr>
              <a:buFont typeface="Arial" panose="020B0604020202020204" pitchFamily="34" charset="0"/>
              <a:buChar char="•"/>
            </a:pPr>
            <a:r>
              <a:rPr lang="en-US" sz="1200" dirty="0"/>
              <a:t>It is also challenging to quantify the “quality” of a </a:t>
            </a:r>
            <a:r>
              <a:rPr lang="en-US" sz="1200" dirty="0" err="1"/>
              <a:t>PDx</a:t>
            </a:r>
            <a:r>
              <a:rPr lang="en-US" sz="1200" dirty="0"/>
              <a:t> test across a population. Given the limitations of currently available data and benchmarks, there is no meaningful way for clinicians or payers to evaluate the risk-benefit of using </a:t>
            </a:r>
            <a:r>
              <a:rPr lang="en-US" sz="1200" dirty="0" err="1"/>
              <a:t>PDx</a:t>
            </a:r>
            <a:r>
              <a:rPr lang="en-US" sz="1200" dirty="0"/>
              <a:t> and feel comfortable moving forward.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24766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Relying on cost-effectiveness frameworks for assessing value can not only disincentivize investment in </a:t>
            </a:r>
            <a:r>
              <a:rPr lang="en-US" sz="1200" dirty="0" err="1"/>
              <a:t>PDx</a:t>
            </a:r>
            <a:r>
              <a:rPr lang="en-US" sz="1200" dirty="0"/>
              <a:t>, but it can also harm patients. Many </a:t>
            </a:r>
            <a:r>
              <a:rPr lang="en-US" sz="1200" dirty="0" err="1"/>
              <a:t>PDx</a:t>
            </a:r>
            <a:r>
              <a:rPr lang="en-US" sz="1200" dirty="0"/>
              <a:t> tests are expensive, while associated treatments can be inexpensive. Adopting a cost-effectiveness approach to value can lead to the conclusion that trial-and-error is sometimes the more “valuable” way treatment path.</a:t>
            </a:r>
          </a:p>
          <a:p>
            <a:pPr marL="118872" indent="-118872">
              <a:lnSpc>
                <a:spcPct val="120000"/>
              </a:lnSpc>
              <a:spcBef>
                <a:spcPts val="600"/>
              </a:spcBef>
              <a:buClr>
                <a:schemeClr val="accent6"/>
              </a:buClr>
              <a:buFont typeface="Arial" panose="020B0604020202020204" pitchFamily="34" charset="0"/>
              <a:buChar char="•"/>
            </a:pPr>
            <a:r>
              <a:rPr lang="en-US" sz="1200" dirty="0"/>
              <a:t>Depression treatments are a prime example: it is far more cost-effective to try a series of inexpensive treatments rather than using an expensive </a:t>
            </a:r>
            <a:r>
              <a:rPr lang="en-US" sz="1200" dirty="0" err="1"/>
              <a:t>PDx</a:t>
            </a:r>
            <a:r>
              <a:rPr lang="en-US" sz="1200" dirty="0"/>
              <a:t> test to match patients to treatments. The trial-and-error approach aligns with a cost-effectiveness framework but puts patients through multiple treatment cycles, which can worsen outcomes because each new cycle increases the risk of suicide. </a:t>
            </a:r>
          </a:p>
          <a:p>
            <a:pPr marL="118872" indent="-118872">
              <a:lnSpc>
                <a:spcPct val="120000"/>
              </a:lnSpc>
              <a:spcBef>
                <a:spcPts val="600"/>
              </a:spcBef>
              <a:buClr>
                <a:schemeClr val="accent6"/>
              </a:buClr>
              <a:buFont typeface="Arial" panose="020B0604020202020204" pitchFamily="34" charset="0"/>
              <a:buChar char="•"/>
            </a:pPr>
            <a:r>
              <a:rPr lang="en-US" sz="1200" i="1" dirty="0"/>
              <a:t>Lightbulb</a:t>
            </a:r>
            <a:r>
              <a:rPr lang="en-US" sz="1200" dirty="0"/>
              <a:t>: The cost of expensive </a:t>
            </a:r>
            <a:r>
              <a:rPr lang="en-US" sz="1200" dirty="0" err="1"/>
              <a:t>PDx</a:t>
            </a:r>
            <a:r>
              <a:rPr lang="en-US" sz="1200" dirty="0"/>
              <a:t> tests will likely go down over time, which could make trial-and-error seem less appropriate over time compared to </a:t>
            </a:r>
            <a:r>
              <a:rPr lang="en-US" sz="1200" dirty="0" err="1"/>
              <a:t>PDx</a:t>
            </a:r>
            <a:r>
              <a:rPr lang="en-US" sz="1200" dirty="0"/>
              <a:t>-driven treatment matching. </a:t>
            </a:r>
          </a:p>
          <a:p>
            <a:pPr marL="118872" indent="-118872">
              <a:lnSpc>
                <a:spcPct val="120000"/>
              </a:lnSpc>
              <a:spcBef>
                <a:spcPts val="600"/>
              </a:spcBef>
              <a:buClr>
                <a:schemeClr val="accent6"/>
              </a:buClr>
              <a:buFont typeface="Arial" panose="020B0604020202020204" pitchFamily="34" charset="0"/>
              <a:buChar char="•"/>
            </a:pPr>
            <a:r>
              <a:rPr lang="en-US" sz="1200" i="1" dirty="0"/>
              <a:t>Elephant-in-the-room</a:t>
            </a:r>
            <a:r>
              <a:rPr lang="en-US" sz="1200" dirty="0"/>
              <a:t>: There are certain cases where we’ve tacitly decided it is okay to wait for a test to become economically viable before adopting it widely—even if that means patients die. </a:t>
            </a:r>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174198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200" dirty="0"/>
              <a:t>When evaluating </a:t>
            </a:r>
            <a:r>
              <a:rPr lang="en-US" sz="1200" dirty="0" err="1"/>
              <a:t>PDx</a:t>
            </a:r>
            <a:r>
              <a:rPr lang="en-US" sz="1200" dirty="0"/>
              <a:t>, stakeholders typically focus on drivers such as clinical utility and cost. However, </a:t>
            </a:r>
            <a:r>
              <a:rPr lang="en-US" sz="1200" dirty="0" err="1"/>
              <a:t>PDx</a:t>
            </a:r>
            <a:r>
              <a:rPr lang="en-US" sz="1200" dirty="0"/>
              <a:t> can create value in many other ways, including the drivers listed on the slide. </a:t>
            </a:r>
          </a:p>
          <a:p>
            <a:pPr marL="118872" indent="-118872">
              <a:lnSpc>
                <a:spcPct val="120000"/>
              </a:lnSpc>
              <a:spcBef>
                <a:spcPts val="600"/>
              </a:spcBef>
              <a:buClr>
                <a:schemeClr val="accent6"/>
              </a:buClr>
              <a:buFont typeface="Arial" panose="020B0604020202020204" pitchFamily="34" charset="0"/>
              <a:buChar char="•"/>
            </a:pPr>
            <a:r>
              <a:rPr lang="en-US" sz="1200" dirty="0"/>
              <a:t>We know cost-effectiveness should not be the only thing that dictates value, so we need to determine what other drivers should be considered.</a:t>
            </a:r>
          </a:p>
          <a:p>
            <a:pPr marL="118872" indent="-118872">
              <a:lnSpc>
                <a:spcPct val="120000"/>
              </a:lnSpc>
              <a:spcBef>
                <a:spcPts val="600"/>
              </a:spcBef>
              <a:buClr>
                <a:schemeClr val="accent6"/>
              </a:buClr>
              <a:buFont typeface="Arial" panose="020B0604020202020204" pitchFamily="34" charset="0"/>
              <a:buChar char="•"/>
            </a:pPr>
            <a:r>
              <a:rPr lang="en-US" sz="1200" dirty="0"/>
              <a:t>Many of these drivers are interrelated and have different definitions depending on your vantage point. When having conversations with other stakeholders, it is important to define these terms and air out assumptions. </a:t>
            </a:r>
          </a:p>
          <a:p>
            <a:pPr marL="118872" indent="-118872">
              <a:lnSpc>
                <a:spcPct val="120000"/>
              </a:lnSpc>
              <a:spcBef>
                <a:spcPts val="600"/>
              </a:spcBef>
              <a:buClr>
                <a:schemeClr val="accent6"/>
              </a:buClr>
              <a:buFont typeface="Arial" panose="020B0604020202020204" pitchFamily="34" charset="0"/>
              <a:buChar char="•"/>
            </a:pPr>
            <a:r>
              <a:rPr lang="en-US" sz="1200" i="1" dirty="0"/>
              <a:t>During this time, participants were asked how they would allocate 100 pennies across the above value drivers, and what could fit into “other.” The results are on the next page.</a:t>
            </a:r>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362513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ct val="120000"/>
              </a:lnSpc>
              <a:spcBef>
                <a:spcPts val="600"/>
              </a:spcBef>
              <a:buClr>
                <a:schemeClr val="accent6"/>
              </a:buClr>
              <a:buFont typeface="Arial" panose="020B0604020202020204" pitchFamily="34" charset="0"/>
              <a:buChar char="•"/>
            </a:pPr>
            <a:r>
              <a:rPr lang="en-US" sz="1000" i="1" dirty="0"/>
              <a:t>Shown above are the live poll results from the session. Drivers in “other” included: must be actionable, must mitigate additional anxiety of patient, and minimize waste potential. </a:t>
            </a:r>
          </a:p>
          <a:p>
            <a:pPr marL="118872" indent="-118872">
              <a:lnSpc>
                <a:spcPct val="120000"/>
              </a:lnSpc>
              <a:spcBef>
                <a:spcPts val="600"/>
              </a:spcBef>
              <a:buClr>
                <a:schemeClr val="accent6"/>
              </a:buClr>
              <a:buFont typeface="Arial" panose="020B0604020202020204" pitchFamily="34" charset="0"/>
              <a:buChar char="•"/>
            </a:pPr>
            <a:r>
              <a:rPr lang="en-US" sz="1000" i="1" dirty="0"/>
              <a:t>Participants’ discussion comments included: </a:t>
            </a:r>
          </a:p>
          <a:p>
            <a:pPr marL="628312" lvl="1" indent="-118872">
              <a:lnSpc>
                <a:spcPct val="120000"/>
              </a:lnSpc>
              <a:spcBef>
                <a:spcPts val="600"/>
              </a:spcBef>
              <a:buClr>
                <a:schemeClr val="accent6"/>
              </a:buClr>
              <a:buFont typeface="Arial" panose="020B0604020202020204" pitchFamily="34" charset="0"/>
              <a:buChar char="•"/>
            </a:pPr>
            <a:r>
              <a:rPr lang="en-US" sz="1000" dirty="0"/>
              <a:t>Tests should be linked to targeted treatments to directly improve outcomes, especially to reduce trial-and-error treatment. </a:t>
            </a:r>
          </a:p>
          <a:p>
            <a:pPr marL="628312" lvl="1" indent="-118872">
              <a:lnSpc>
                <a:spcPct val="120000"/>
              </a:lnSpc>
              <a:spcBef>
                <a:spcPts val="600"/>
              </a:spcBef>
              <a:buClr>
                <a:schemeClr val="accent6"/>
              </a:buClr>
              <a:buFont typeface="Arial" panose="020B0604020202020204" pitchFamily="34" charset="0"/>
              <a:buChar char="•"/>
            </a:pPr>
            <a:r>
              <a:rPr lang="en-US" sz="1000" dirty="0"/>
              <a:t>Discussions around validity and usefulness should be separate from the cost of a test. However, targeted treatments, led by good tests, lead to better total cost of care both for an individual and a population. </a:t>
            </a:r>
          </a:p>
          <a:p>
            <a:pPr marL="628312" lvl="1" indent="-118872">
              <a:lnSpc>
                <a:spcPct val="120000"/>
              </a:lnSpc>
              <a:spcBef>
                <a:spcPts val="600"/>
              </a:spcBef>
              <a:buClr>
                <a:schemeClr val="accent6"/>
              </a:buClr>
              <a:buFont typeface="Arial" panose="020B0604020202020204" pitchFamily="34" charset="0"/>
              <a:buChar char="•"/>
            </a:pPr>
            <a:r>
              <a:rPr lang="en-US" sz="1000" dirty="0"/>
              <a:t>Cost has a direct impact on access and health equity, which further complicates how we evaluate the value of a </a:t>
            </a:r>
            <a:r>
              <a:rPr lang="en-US" sz="1000" dirty="0" err="1"/>
              <a:t>PDx</a:t>
            </a:r>
            <a:r>
              <a:rPr lang="en-US" sz="1000" dirty="0"/>
              <a:t> test. </a:t>
            </a:r>
          </a:p>
          <a:p>
            <a:pPr marL="628312" lvl="1" indent="-118872">
              <a:lnSpc>
                <a:spcPct val="120000"/>
              </a:lnSpc>
              <a:spcBef>
                <a:spcPts val="600"/>
              </a:spcBef>
              <a:buClr>
                <a:schemeClr val="accent6"/>
              </a:buClr>
              <a:buFont typeface="Arial" panose="020B0604020202020204" pitchFamily="34" charset="0"/>
              <a:buChar char="•"/>
            </a:pPr>
            <a:r>
              <a:rPr lang="en-US" sz="1000" dirty="0"/>
              <a:t>Generating certainty and “value of knowing” for patients was a complicated driver due to low levels of health literacy, especially around the kinds of conditions and mechanisms of disease that tend to be associated with </a:t>
            </a:r>
            <a:r>
              <a:rPr lang="en-US" sz="1000" dirty="0" err="1"/>
              <a:t>PDx</a:t>
            </a:r>
            <a:r>
              <a:rPr lang="en-US" sz="1000" dirty="0"/>
              <a:t> technology. </a:t>
            </a:r>
          </a:p>
          <a:p>
            <a:endParaRPr lang="en-US" dirty="0"/>
          </a:p>
        </p:txBody>
      </p:sp>
      <p:sp>
        <p:nvSpPr>
          <p:cNvPr id="4" name="Slide Number Placeholder 3"/>
          <p:cNvSpPr>
            <a:spLocks noGrp="1"/>
          </p:cNvSpPr>
          <p:nvPr>
            <p:ph type="sldNum" sz="quarter" idx="5"/>
          </p:nvPr>
        </p:nvSpPr>
        <p:spPr/>
        <p:txBody>
          <a:bodyPr/>
          <a:lstStyle/>
          <a:p>
            <a:fld id="{0E79F9C1-6A3C-4B55-8C89-00C0FB1E22C3}" type="slidenum">
              <a:rPr lang="en-US" smtClean="0"/>
              <a:pPr/>
              <a:t>6</a:t>
            </a:fld>
            <a:endParaRPr lang="en-US"/>
          </a:p>
        </p:txBody>
      </p:sp>
    </p:spTree>
    <p:extLst>
      <p:ext uri="{BB962C8B-B14F-4D97-AF65-F5344CB8AC3E}">
        <p14:creationId xmlns:p14="http://schemas.microsoft.com/office/powerpoint/2010/main" val="2431088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2020</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over slide">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05319"/>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2020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advisor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2021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3"/>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 id="2147483689" r:id="rId11"/>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E22603-C86D-409F-A39F-C291F5E598A2}"/>
              </a:ext>
            </a:extLst>
          </p:cNvPr>
          <p:cNvPicPr>
            <a:picLocks noChangeAspect="1"/>
          </p:cNvPicPr>
          <p:nvPr/>
        </p:nvPicPr>
        <p:blipFill>
          <a:blip r:embed="rId3"/>
          <a:stretch>
            <a:fillRect/>
          </a:stretch>
        </p:blipFill>
        <p:spPr>
          <a:xfrm>
            <a:off x="2708" y="0"/>
            <a:ext cx="12186584" cy="6858000"/>
          </a:xfrm>
          <a:prstGeom prst="rect">
            <a:avLst/>
          </a:prstGeom>
        </p:spPr>
      </p:pic>
      <p:pic>
        <p:nvPicPr>
          <p:cNvPr id="14" name="Advisory Board Logo">
            <a:extLst>
              <a:ext uri="{FF2B5EF4-FFF2-40B4-BE49-F238E27FC236}">
                <a16:creationId xmlns:a16="http://schemas.microsoft.com/office/drawing/2014/main" id="{CDEAA4B0-566F-437C-87D0-BEE392680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631437" y="620324"/>
            <a:ext cx="2396970" cy="914400"/>
          </a:xfrm>
          <a:prstGeom prst="rect">
            <a:avLst/>
          </a:prstGeom>
        </p:spPr>
      </p:pic>
      <p:grpSp>
        <p:nvGrpSpPr>
          <p:cNvPr id="4" name="Group 3">
            <a:extLst>
              <a:ext uri="{FF2B5EF4-FFF2-40B4-BE49-F238E27FC236}">
                <a16:creationId xmlns:a16="http://schemas.microsoft.com/office/drawing/2014/main" id="{62650CBF-F182-442E-B24E-02EAF0415B6A}"/>
              </a:ext>
            </a:extLst>
          </p:cNvPr>
          <p:cNvGrpSpPr/>
          <p:nvPr/>
        </p:nvGrpSpPr>
        <p:grpSpPr>
          <a:xfrm>
            <a:off x="631437" y="2467936"/>
            <a:ext cx="10963275" cy="2611058"/>
            <a:chOff x="631437" y="2568144"/>
            <a:chExt cx="10963275" cy="2611058"/>
          </a:xfrm>
        </p:grpSpPr>
        <p:sp>
          <p:nvSpPr>
            <p:cNvPr id="16" name="TextBox 15">
              <a:extLst>
                <a:ext uri="{FF2B5EF4-FFF2-40B4-BE49-F238E27FC236}">
                  <a16:creationId xmlns:a16="http://schemas.microsoft.com/office/drawing/2014/main" id="{6814243A-A298-42BE-8683-6427379101FF}"/>
                </a:ext>
              </a:extLst>
            </p:cNvPr>
            <p:cNvSpPr txBox="1"/>
            <p:nvPr/>
          </p:nvSpPr>
          <p:spPr bwMode="gray">
            <a:xfrm>
              <a:off x="742647" y="4748315"/>
              <a:ext cx="8537831" cy="430887"/>
            </a:xfrm>
            <a:prstGeom prst="rect">
              <a:avLst/>
            </a:prstGeom>
            <a:noFill/>
          </p:spPr>
          <p:txBody>
            <a:bodyPr wrap="square" lIns="0" tIns="0" rIns="0" bIns="0" rtlCol="0">
              <a:spAutoFit/>
            </a:bodyPr>
            <a:lstStyle/>
            <a:p>
              <a:pPr>
                <a:spcBef>
                  <a:spcPts val="500"/>
                </a:spcBef>
              </a:pPr>
              <a:r>
                <a:rPr lang="en-US" sz="2800" spc="150">
                  <a:solidFill>
                    <a:schemeClr val="bg1"/>
                  </a:solidFill>
                </a:rPr>
                <a:t>Deirdre Saulet, PhD</a:t>
              </a:r>
            </a:p>
          </p:txBody>
        </p:sp>
        <p:sp>
          <p:nvSpPr>
            <p:cNvPr id="17" name="Text Placeholder 39">
              <a:extLst>
                <a:ext uri="{FF2B5EF4-FFF2-40B4-BE49-F238E27FC236}">
                  <a16:creationId xmlns:a16="http://schemas.microsoft.com/office/drawing/2014/main" id="{419AEF91-C406-4F1E-896A-77E224267096}"/>
                </a:ext>
              </a:extLst>
            </p:cNvPr>
            <p:cNvSpPr txBox="1">
              <a:spLocks/>
            </p:cNvSpPr>
            <p:nvPr/>
          </p:nvSpPr>
          <p:spPr>
            <a:xfrm>
              <a:off x="631437" y="2568144"/>
              <a:ext cx="10963275" cy="1853661"/>
            </a:xfrm>
            <a:prstGeom prst="rect">
              <a:avLst/>
            </a:prstGeom>
          </p:spPr>
          <p:txBody>
            <a:bodyPr/>
            <a:lstStyle>
              <a:lvl1pPr marL="0" indent="0" algn="ctr" defTabSz="914400" rtl="0" eaLnBrk="1" fontAlgn="ctr" latinLnBrk="0" hangingPunct="1">
                <a:lnSpc>
                  <a:spcPct val="100000"/>
                </a:lnSpc>
                <a:spcBef>
                  <a:spcPts val="600"/>
                </a:spcBef>
                <a:buClr>
                  <a:schemeClr val="accent6"/>
                </a:buClr>
                <a:buFont typeface="Arial" panose="020B0604020202020204" pitchFamily="34" charset="0"/>
                <a:buNone/>
                <a:defRPr sz="4400" b="1" kern="1200">
                  <a:solidFill>
                    <a:schemeClr val="bg1"/>
                  </a:solidFill>
                  <a:latin typeface="+mn-lt"/>
                  <a:ea typeface="+mn-ea"/>
                  <a:cs typeface="+mn-cs"/>
                </a:defRPr>
              </a:lvl1pPr>
              <a:lvl2pPr marL="176213"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2pPr>
              <a:lvl3pPr marL="344488"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3pPr>
              <a:lvl4pPr marL="519113"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a:solidFill>
                    <a:schemeClr val="bg1"/>
                  </a:solidFill>
                  <a:latin typeface="+mn-lt"/>
                  <a:ea typeface="+mn-ea"/>
                  <a:cs typeface="+mn-cs"/>
                </a:defRPr>
              </a:lvl4pPr>
              <a:lvl5pPr marL="687387" indent="0" algn="l" defTabSz="914400" rtl="0" eaLnBrk="1" fontAlgn="ctr" latinLnBrk="0" hangingPunct="1">
                <a:lnSpc>
                  <a:spcPct val="100000"/>
                </a:lnSpc>
                <a:spcBef>
                  <a:spcPts val="600"/>
                </a:spcBef>
                <a:buClr>
                  <a:schemeClr val="accent6"/>
                </a:buClr>
                <a:buFont typeface="Arial" panose="020B0604020202020204" pitchFamily="34" charset="0"/>
                <a:buNone/>
                <a:defRPr sz="1500" kern="1200" baseline="0">
                  <a:solidFill>
                    <a:schemeClr val="bg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algn="l"/>
              <a:r>
                <a:rPr lang="en-US" sz="6000" b="0">
                  <a:latin typeface="Times New Roman" panose="02020603050405020304" pitchFamily="18" charset="0"/>
                  <a:cs typeface="Times New Roman" panose="02020603050405020304" pitchFamily="18" charset="0"/>
                </a:rPr>
                <a:t>Shaping the Future—and Value—of Precision Diagnostics</a:t>
              </a:r>
            </a:p>
          </p:txBody>
        </p:sp>
        <p:cxnSp>
          <p:nvCxnSpPr>
            <p:cNvPr id="18" name="Straight Connector 17">
              <a:extLst>
                <a:ext uri="{FF2B5EF4-FFF2-40B4-BE49-F238E27FC236}">
                  <a16:creationId xmlns:a16="http://schemas.microsoft.com/office/drawing/2014/main" id="{817AF71D-42DD-4685-956E-525C0371528A}"/>
                </a:ext>
                <a:ext uri="{C183D7F6-B498-43B3-948B-1728B52AA6E4}">
                  <adec:decorative xmlns:adec="http://schemas.microsoft.com/office/drawing/2017/decorative" val="1"/>
                </a:ext>
              </a:extLst>
            </p:cNvPr>
            <p:cNvCxnSpPr/>
            <p:nvPr/>
          </p:nvCxnSpPr>
          <p:spPr bwMode="invGray">
            <a:xfrm>
              <a:off x="742647" y="458506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548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E414F65-8C66-428C-AE9D-43DF164F6441}"/>
              </a:ext>
            </a:extLst>
          </p:cNvPr>
          <p:cNvSpPr/>
          <p:nvPr/>
        </p:nvSpPr>
        <p:spPr bwMode="gray">
          <a:xfrm>
            <a:off x="645563" y="1619933"/>
            <a:ext cx="10692893" cy="91561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3A7DDE-F608-4E03-B72E-B40881F88E11}"/>
              </a:ext>
            </a:extLst>
          </p:cNvPr>
          <p:cNvSpPr>
            <a:spLocks noGrp="1"/>
          </p:cNvSpPr>
          <p:nvPr>
            <p:ph type="title"/>
          </p:nvPr>
        </p:nvSpPr>
        <p:spPr>
          <a:xfrm>
            <a:off x="612774" y="588771"/>
            <a:ext cx="11803236" cy="540917"/>
          </a:xfrm>
        </p:spPr>
        <p:txBody>
          <a:bodyPr/>
          <a:lstStyle/>
          <a:p>
            <a:r>
              <a:rPr lang="en-US"/>
              <a:t>Today’s focus</a:t>
            </a:r>
          </a:p>
        </p:txBody>
      </p:sp>
      <p:sp>
        <p:nvSpPr>
          <p:cNvPr id="7" name="Text Placeholder 8">
            <a:extLst>
              <a:ext uri="{FF2B5EF4-FFF2-40B4-BE49-F238E27FC236}">
                <a16:creationId xmlns:a16="http://schemas.microsoft.com/office/drawing/2014/main" id="{0F0F6C0B-8B48-46DB-8818-E6486E56A244}"/>
              </a:ext>
            </a:extLst>
          </p:cNvPr>
          <p:cNvSpPr txBox="1">
            <a:spLocks/>
          </p:cNvSpPr>
          <p:nvPr/>
        </p:nvSpPr>
        <p:spPr bwMode="gray">
          <a:xfrm>
            <a:off x="1710439" y="1781363"/>
            <a:ext cx="9387679" cy="523220"/>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sz="1700" b="1">
                <a:solidFill>
                  <a:schemeClr val="tx1"/>
                </a:solidFill>
              </a:rPr>
              <a:t>For today’s conversation: </a:t>
            </a:r>
            <a:r>
              <a:rPr lang="en-US" sz="1700">
                <a:solidFill>
                  <a:schemeClr val="tx1"/>
                </a:solidFill>
              </a:rPr>
              <a:t>Precision diagnostics (</a:t>
            </a:r>
            <a:r>
              <a:rPr lang="en-US" sz="1700" err="1">
                <a:solidFill>
                  <a:schemeClr val="tx1"/>
                </a:solidFill>
              </a:rPr>
              <a:t>PDx</a:t>
            </a:r>
            <a:r>
              <a:rPr lang="en-US" sz="1700">
                <a:solidFill>
                  <a:schemeClr val="tx1"/>
                </a:solidFill>
              </a:rPr>
              <a:t>)</a:t>
            </a:r>
            <a:r>
              <a:rPr lang="en-US" sz="1700" b="1">
                <a:solidFill>
                  <a:schemeClr val="tx1"/>
                </a:solidFill>
              </a:rPr>
              <a:t> </a:t>
            </a:r>
            <a:r>
              <a:rPr lang="en-US" sz="1700">
                <a:solidFill>
                  <a:schemeClr val="tx1"/>
                </a:solidFill>
              </a:rPr>
              <a:t>refers to the process of using a patient’s specific biological markers (e.g., genetic code) to guide treatment decisions. </a:t>
            </a:r>
          </a:p>
        </p:txBody>
      </p:sp>
      <p:grpSp>
        <p:nvGrpSpPr>
          <p:cNvPr id="8" name="Group 7">
            <a:extLst>
              <a:ext uri="{FF2B5EF4-FFF2-40B4-BE49-F238E27FC236}">
                <a16:creationId xmlns:a16="http://schemas.microsoft.com/office/drawing/2014/main" id="{A179FF84-4A35-44DA-BD31-BCC1A0B5CBB5}"/>
              </a:ext>
            </a:extLst>
          </p:cNvPr>
          <p:cNvGrpSpPr/>
          <p:nvPr/>
        </p:nvGrpSpPr>
        <p:grpSpPr>
          <a:xfrm>
            <a:off x="890837" y="1754303"/>
            <a:ext cx="573372" cy="737584"/>
            <a:chOff x="1563442" y="1820289"/>
            <a:chExt cx="750575" cy="965537"/>
          </a:xfrm>
        </p:grpSpPr>
        <p:sp>
          <p:nvSpPr>
            <p:cNvPr id="9" name="Oval 8">
              <a:extLst>
                <a:ext uri="{FF2B5EF4-FFF2-40B4-BE49-F238E27FC236}">
                  <a16:creationId xmlns:a16="http://schemas.microsoft.com/office/drawing/2014/main" id="{4B59DAE3-AB9D-4EA4-981A-A03285278ED0}"/>
                </a:ext>
              </a:extLst>
            </p:cNvPr>
            <p:cNvSpPr/>
            <p:nvPr/>
          </p:nvSpPr>
          <p:spPr bwMode="gray">
            <a:xfrm>
              <a:off x="1563442" y="1878806"/>
              <a:ext cx="638735" cy="638735"/>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Isosceles Triangle 68">
              <a:extLst>
                <a:ext uri="{FF2B5EF4-FFF2-40B4-BE49-F238E27FC236}">
                  <a16:creationId xmlns:a16="http://schemas.microsoft.com/office/drawing/2014/main" id="{CA8F0525-856D-4F79-9C83-AAA941053B0F}"/>
                </a:ext>
              </a:extLst>
            </p:cNvPr>
            <p:cNvSpPr/>
            <p:nvPr/>
          </p:nvSpPr>
          <p:spPr bwMode="gray">
            <a:xfrm rot="9000000">
              <a:off x="1583340" y="1820289"/>
              <a:ext cx="730677" cy="965537"/>
            </a:xfrm>
            <a:custGeom>
              <a:avLst/>
              <a:gdLst/>
              <a:ahLst/>
              <a:cxnLst/>
              <a:rect l="l" t="t" r="r" b="b"/>
              <a:pathLst>
                <a:path w="1873257" h="2475376">
                  <a:moveTo>
                    <a:pt x="468473" y="2349735"/>
                  </a:moveTo>
                  <a:cubicBezTo>
                    <a:pt x="20488" y="2091091"/>
                    <a:pt x="-133004" y="1518253"/>
                    <a:pt x="125641" y="1070267"/>
                  </a:cubicBezTo>
                  <a:cubicBezTo>
                    <a:pt x="264533" y="829698"/>
                    <a:pt x="494028" y="674054"/>
                    <a:pt x="746144" y="623768"/>
                  </a:cubicBezTo>
                  <a:cubicBezTo>
                    <a:pt x="746199" y="415845"/>
                    <a:pt x="746254" y="207923"/>
                    <a:pt x="746309" y="0"/>
                  </a:cubicBezTo>
                  <a:lnTo>
                    <a:pt x="991600" y="607293"/>
                  </a:lnTo>
                  <a:cubicBezTo>
                    <a:pt x="991742" y="607274"/>
                    <a:pt x="991883" y="607284"/>
                    <a:pt x="992024" y="607294"/>
                  </a:cubicBezTo>
                  <a:lnTo>
                    <a:pt x="992026" y="608348"/>
                  </a:lnTo>
                  <a:lnTo>
                    <a:pt x="992838" y="610359"/>
                  </a:lnTo>
                  <a:lnTo>
                    <a:pt x="992030" y="610485"/>
                  </a:lnTo>
                  <a:lnTo>
                    <a:pt x="992417" y="805507"/>
                  </a:lnTo>
                  <a:cubicBezTo>
                    <a:pt x="718841" y="782347"/>
                    <a:pt x="444463" y="916113"/>
                    <a:pt x="298007" y="1169782"/>
                  </a:cubicBezTo>
                  <a:cubicBezTo>
                    <a:pt x="94323" y="1522573"/>
                    <a:pt x="215198" y="1973685"/>
                    <a:pt x="567989" y="2177370"/>
                  </a:cubicBezTo>
                  <a:cubicBezTo>
                    <a:pt x="920780" y="2381054"/>
                    <a:pt x="1371892" y="2260178"/>
                    <a:pt x="1575576" y="1907387"/>
                  </a:cubicBezTo>
                  <a:cubicBezTo>
                    <a:pt x="1722033" y="1653718"/>
                    <a:pt x="1700688" y="1349217"/>
                    <a:pt x="1543843" y="1123873"/>
                  </a:cubicBezTo>
                  <a:lnTo>
                    <a:pt x="1715698" y="1025107"/>
                  </a:lnTo>
                  <a:cubicBezTo>
                    <a:pt x="1907567" y="1309539"/>
                    <a:pt x="1931167" y="1689548"/>
                    <a:pt x="1747942" y="2006903"/>
                  </a:cubicBezTo>
                  <a:cubicBezTo>
                    <a:pt x="1489297" y="2454889"/>
                    <a:pt x="916459" y="2608380"/>
                    <a:pt x="468473" y="2349735"/>
                  </a:cubicBezTo>
                  <a:close/>
                </a:path>
              </a:pathLst>
            </a:cu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spcBef>
                  <a:spcPts val="714"/>
                </a:spcBef>
              </a:pPr>
              <a:endParaRPr lang="en-US" sz="1100">
                <a:solidFill>
                  <a:schemeClr val="tx1"/>
                </a:solidFill>
              </a:endParaRPr>
            </a:p>
          </p:txBody>
        </p:sp>
        <p:pic>
          <p:nvPicPr>
            <p:cNvPr id="11" name="Picture 10">
              <a:extLst>
                <a:ext uri="{FF2B5EF4-FFF2-40B4-BE49-F238E27FC236}">
                  <a16:creationId xmlns:a16="http://schemas.microsoft.com/office/drawing/2014/main" id="{405D1EF2-8BE1-4691-A707-B5B602A014AE}"/>
                </a:ext>
              </a:extLst>
            </p:cNvPr>
            <p:cNvPicPr>
              <a:picLocks noChangeAspect="1"/>
            </p:cNvPicPr>
            <p:nvPr/>
          </p:nvPicPr>
          <p:blipFill>
            <a:blip r:embed="rId3"/>
            <a:stretch>
              <a:fillRect/>
            </a:stretch>
          </p:blipFill>
          <p:spPr>
            <a:xfrm>
              <a:off x="1674290" y="1977047"/>
              <a:ext cx="457200" cy="457200"/>
            </a:xfrm>
            <a:prstGeom prst="rect">
              <a:avLst/>
            </a:prstGeom>
          </p:spPr>
        </p:pic>
      </p:grpSp>
      <p:sp>
        <p:nvSpPr>
          <p:cNvPr id="43" name="TextBox 42">
            <a:extLst>
              <a:ext uri="{FF2B5EF4-FFF2-40B4-BE49-F238E27FC236}">
                <a16:creationId xmlns:a16="http://schemas.microsoft.com/office/drawing/2014/main" id="{7E34BAE4-CCF3-493B-A167-AA6C45F2DE21}"/>
              </a:ext>
            </a:extLst>
          </p:cNvPr>
          <p:cNvSpPr txBox="1"/>
          <p:nvPr/>
        </p:nvSpPr>
        <p:spPr bwMode="gray">
          <a:xfrm>
            <a:off x="732429" y="3074669"/>
            <a:ext cx="6017209" cy="246221"/>
          </a:xfrm>
          <a:prstGeom prst="rect">
            <a:avLst/>
          </a:prstGeom>
        </p:spPr>
        <p:txBody>
          <a:bodyPr vert="horz" wrap="square" lIns="0" tIns="0" rIns="0" bIns="0" rtlCol="0">
            <a:spAutoFit/>
          </a:bodyPr>
          <a:lstStyle/>
          <a:p>
            <a:r>
              <a:rPr lang="en-US" sz="1600" b="1">
                <a:cs typeface="Times New Roman" panose="02020603050405020304" pitchFamily="18" charset="0"/>
              </a:rPr>
              <a:t>Common </a:t>
            </a:r>
            <a:r>
              <a:rPr lang="en-US" sz="1600" b="1" err="1">
                <a:cs typeface="Times New Roman" panose="02020603050405020304" pitchFamily="18" charset="0"/>
              </a:rPr>
              <a:t>PDx</a:t>
            </a:r>
            <a:r>
              <a:rPr lang="en-US" sz="1600" b="1">
                <a:cs typeface="Times New Roman" panose="02020603050405020304" pitchFamily="18" charset="0"/>
              </a:rPr>
              <a:t> use cases include: </a:t>
            </a:r>
            <a:endParaRPr lang="en-US" sz="1600" b="1"/>
          </a:p>
        </p:txBody>
      </p:sp>
      <p:sp>
        <p:nvSpPr>
          <p:cNvPr id="16" name="Left Bracket 15">
            <a:extLst>
              <a:ext uri="{FF2B5EF4-FFF2-40B4-BE49-F238E27FC236}">
                <a16:creationId xmlns:a16="http://schemas.microsoft.com/office/drawing/2014/main" id="{C22B1FD9-5958-4BB8-8D93-FFBCC228156F}"/>
              </a:ext>
            </a:extLst>
          </p:cNvPr>
          <p:cNvSpPr/>
          <p:nvPr/>
        </p:nvSpPr>
        <p:spPr bwMode="gray">
          <a:xfrm rot="16200000" flipH="1">
            <a:off x="6880845" y="1849637"/>
            <a:ext cx="169706" cy="3943195"/>
          </a:xfrm>
          <a:prstGeom prst="leftBracket">
            <a:avLst>
              <a:gd name="adj" fmla="val 0"/>
            </a:avLst>
          </a:prstGeom>
          <a:ln w="12700">
            <a:solidFill>
              <a:schemeClr val="accent4"/>
            </a:solidFill>
            <a:headEnd type="none" w="med" len="med"/>
            <a:tailEnd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endParaRPr>
          </a:p>
        </p:txBody>
      </p:sp>
      <p:sp>
        <p:nvSpPr>
          <p:cNvPr id="18" name="Chevron 15">
            <a:extLst>
              <a:ext uri="{FF2B5EF4-FFF2-40B4-BE49-F238E27FC236}">
                <a16:creationId xmlns:a16="http://schemas.microsoft.com/office/drawing/2014/main" id="{96D481A2-0639-45C6-90D7-73BE8AE37899}"/>
              </a:ext>
            </a:extLst>
          </p:cNvPr>
          <p:cNvSpPr/>
          <p:nvPr/>
        </p:nvSpPr>
        <p:spPr bwMode="gray">
          <a:xfrm>
            <a:off x="2513549" y="4048539"/>
            <a:ext cx="1833199" cy="522514"/>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Screening &amp; Detection</a:t>
            </a:r>
          </a:p>
        </p:txBody>
      </p:sp>
      <p:sp>
        <p:nvSpPr>
          <p:cNvPr id="19" name="Chevron 16">
            <a:extLst>
              <a:ext uri="{FF2B5EF4-FFF2-40B4-BE49-F238E27FC236}">
                <a16:creationId xmlns:a16="http://schemas.microsoft.com/office/drawing/2014/main" id="{8DD34270-B22E-4300-9AA6-085643B1693B}"/>
              </a:ext>
            </a:extLst>
          </p:cNvPr>
          <p:cNvSpPr/>
          <p:nvPr/>
        </p:nvSpPr>
        <p:spPr bwMode="gray">
          <a:xfrm>
            <a:off x="4261476" y="4043223"/>
            <a:ext cx="1833199" cy="522514"/>
          </a:xfrm>
          <a:prstGeom prst="chevron">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Diagnosis</a:t>
            </a:r>
          </a:p>
        </p:txBody>
      </p:sp>
      <p:sp>
        <p:nvSpPr>
          <p:cNvPr id="20" name="Chevron 17">
            <a:extLst>
              <a:ext uri="{FF2B5EF4-FFF2-40B4-BE49-F238E27FC236}">
                <a16:creationId xmlns:a16="http://schemas.microsoft.com/office/drawing/2014/main" id="{31A8F840-89BC-4878-A63C-2D82C4027A55}"/>
              </a:ext>
            </a:extLst>
          </p:cNvPr>
          <p:cNvSpPr/>
          <p:nvPr/>
        </p:nvSpPr>
        <p:spPr bwMode="gray">
          <a:xfrm>
            <a:off x="6009403" y="4043223"/>
            <a:ext cx="1833199" cy="522514"/>
          </a:xfrm>
          <a:prstGeom prst="chevron">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Prognosis</a:t>
            </a:r>
          </a:p>
        </p:txBody>
      </p:sp>
      <p:sp>
        <p:nvSpPr>
          <p:cNvPr id="21" name="Chevron 18">
            <a:extLst>
              <a:ext uri="{FF2B5EF4-FFF2-40B4-BE49-F238E27FC236}">
                <a16:creationId xmlns:a16="http://schemas.microsoft.com/office/drawing/2014/main" id="{B11A33E1-C12A-4288-A733-332B1FE0AE3C}"/>
              </a:ext>
            </a:extLst>
          </p:cNvPr>
          <p:cNvSpPr/>
          <p:nvPr/>
        </p:nvSpPr>
        <p:spPr bwMode="gray">
          <a:xfrm>
            <a:off x="7757330" y="4052127"/>
            <a:ext cx="1833199" cy="522514"/>
          </a:xfrm>
          <a:prstGeom prst="chevron">
            <a:avLst/>
          </a:prstGeom>
          <a:solidFill>
            <a:schemeClr val="accent4"/>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Prediction</a:t>
            </a:r>
          </a:p>
        </p:txBody>
      </p:sp>
      <p:sp>
        <p:nvSpPr>
          <p:cNvPr id="22" name="Chevron 27">
            <a:extLst>
              <a:ext uri="{FF2B5EF4-FFF2-40B4-BE49-F238E27FC236}">
                <a16:creationId xmlns:a16="http://schemas.microsoft.com/office/drawing/2014/main" id="{D638AE17-941E-4E96-B599-553A26276427}"/>
              </a:ext>
            </a:extLst>
          </p:cNvPr>
          <p:cNvSpPr/>
          <p:nvPr/>
        </p:nvSpPr>
        <p:spPr bwMode="gray">
          <a:xfrm>
            <a:off x="765622" y="4043223"/>
            <a:ext cx="1833199" cy="522514"/>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Risk Assessment</a:t>
            </a:r>
          </a:p>
        </p:txBody>
      </p:sp>
      <p:sp>
        <p:nvSpPr>
          <p:cNvPr id="23" name="Chevron 18">
            <a:extLst>
              <a:ext uri="{FF2B5EF4-FFF2-40B4-BE49-F238E27FC236}">
                <a16:creationId xmlns:a16="http://schemas.microsoft.com/office/drawing/2014/main" id="{D71C53A5-2939-4CCD-9536-32211F03F15B}"/>
              </a:ext>
            </a:extLst>
          </p:cNvPr>
          <p:cNvSpPr/>
          <p:nvPr/>
        </p:nvSpPr>
        <p:spPr bwMode="gray">
          <a:xfrm>
            <a:off x="9505257" y="4043223"/>
            <a:ext cx="1833199" cy="522514"/>
          </a:xfrm>
          <a:prstGeom prst="chevron">
            <a:avLst/>
          </a:prstGeom>
          <a:solidFill>
            <a:schemeClr val="accent2"/>
          </a:solid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091006"/>
            <a:r>
              <a:rPr lang="en-US" sz="1400" b="1">
                <a:solidFill>
                  <a:schemeClr val="bg1"/>
                </a:solidFill>
              </a:rPr>
              <a:t>Monitoring</a:t>
            </a:r>
          </a:p>
        </p:txBody>
      </p:sp>
      <p:sp>
        <p:nvSpPr>
          <p:cNvPr id="24" name="TextBox 23">
            <a:extLst>
              <a:ext uri="{FF2B5EF4-FFF2-40B4-BE49-F238E27FC236}">
                <a16:creationId xmlns:a16="http://schemas.microsoft.com/office/drawing/2014/main" id="{DF515B7F-7679-4476-A85D-E614BF371715}"/>
              </a:ext>
            </a:extLst>
          </p:cNvPr>
          <p:cNvSpPr txBox="1"/>
          <p:nvPr/>
        </p:nvSpPr>
        <p:spPr bwMode="gray">
          <a:xfrm>
            <a:off x="998057" y="4720681"/>
            <a:ext cx="1424763" cy="553998"/>
          </a:xfrm>
          <a:prstGeom prst="rect">
            <a:avLst/>
          </a:prstGeom>
        </p:spPr>
        <p:txBody>
          <a:bodyPr vert="horz" wrap="square" lIns="0" tIns="0" rIns="0" bIns="0" rtlCol="0">
            <a:spAutoFit/>
          </a:bodyPr>
          <a:lstStyle/>
          <a:p>
            <a:pPr>
              <a:spcBef>
                <a:spcPts val="600"/>
              </a:spcBef>
              <a:buClr>
                <a:schemeClr val="accent6"/>
              </a:buClr>
            </a:pPr>
            <a:r>
              <a:rPr lang="en-US" sz="1200"/>
              <a:t>Identify factors to assess disease susceptibility 	</a:t>
            </a:r>
          </a:p>
        </p:txBody>
      </p:sp>
      <p:sp>
        <p:nvSpPr>
          <p:cNvPr id="25" name="TextBox 24">
            <a:extLst>
              <a:ext uri="{FF2B5EF4-FFF2-40B4-BE49-F238E27FC236}">
                <a16:creationId xmlns:a16="http://schemas.microsoft.com/office/drawing/2014/main" id="{543B4F6D-2DAE-4F55-9205-9477DFBD3902}"/>
              </a:ext>
            </a:extLst>
          </p:cNvPr>
          <p:cNvSpPr txBox="1"/>
          <p:nvPr/>
        </p:nvSpPr>
        <p:spPr bwMode="gray">
          <a:xfrm>
            <a:off x="2712392" y="4720681"/>
            <a:ext cx="1424763" cy="553998"/>
          </a:xfrm>
          <a:prstGeom prst="rect">
            <a:avLst/>
          </a:prstGeom>
        </p:spPr>
        <p:txBody>
          <a:bodyPr vert="horz" wrap="square" lIns="0" tIns="0" rIns="0" bIns="0" rtlCol="0">
            <a:spAutoFit/>
          </a:bodyPr>
          <a:lstStyle/>
          <a:p>
            <a:pPr>
              <a:spcBef>
                <a:spcPts val="600"/>
              </a:spcBef>
              <a:buClr>
                <a:schemeClr val="accent6"/>
              </a:buClr>
            </a:pPr>
            <a:r>
              <a:rPr lang="en-US" sz="1200"/>
              <a:t>Indicate the presence of disease; early detection</a:t>
            </a:r>
          </a:p>
        </p:txBody>
      </p:sp>
      <p:sp>
        <p:nvSpPr>
          <p:cNvPr id="26" name="TextBox 25">
            <a:extLst>
              <a:ext uri="{FF2B5EF4-FFF2-40B4-BE49-F238E27FC236}">
                <a16:creationId xmlns:a16="http://schemas.microsoft.com/office/drawing/2014/main" id="{9CB6D8FE-FA4A-4DFB-8B31-5E252AA040B0}"/>
              </a:ext>
            </a:extLst>
          </p:cNvPr>
          <p:cNvSpPr txBox="1"/>
          <p:nvPr/>
        </p:nvSpPr>
        <p:spPr bwMode="gray">
          <a:xfrm>
            <a:off x="4426727" y="4720681"/>
            <a:ext cx="1424763" cy="369332"/>
          </a:xfrm>
          <a:prstGeom prst="rect">
            <a:avLst/>
          </a:prstGeom>
        </p:spPr>
        <p:txBody>
          <a:bodyPr vert="horz" wrap="square" lIns="0" tIns="0" rIns="0" bIns="0" rtlCol="0">
            <a:spAutoFit/>
          </a:bodyPr>
          <a:lstStyle/>
          <a:p>
            <a:pPr>
              <a:spcBef>
                <a:spcPts val="600"/>
              </a:spcBef>
              <a:buClr>
                <a:schemeClr val="accent6"/>
              </a:buClr>
            </a:pPr>
            <a:r>
              <a:rPr lang="en-US" sz="1200"/>
              <a:t>Definitive diagnosis and general typing</a:t>
            </a:r>
          </a:p>
        </p:txBody>
      </p:sp>
      <p:sp>
        <p:nvSpPr>
          <p:cNvPr id="27" name="TextBox 26">
            <a:extLst>
              <a:ext uri="{FF2B5EF4-FFF2-40B4-BE49-F238E27FC236}">
                <a16:creationId xmlns:a16="http://schemas.microsoft.com/office/drawing/2014/main" id="{D89C52EB-5DEB-4A3A-9381-CB0A180EA02D}"/>
              </a:ext>
            </a:extLst>
          </p:cNvPr>
          <p:cNvSpPr txBox="1"/>
          <p:nvPr/>
        </p:nvSpPr>
        <p:spPr bwMode="gray">
          <a:xfrm>
            <a:off x="6141062" y="4720681"/>
            <a:ext cx="1592725" cy="553998"/>
          </a:xfrm>
          <a:prstGeom prst="rect">
            <a:avLst/>
          </a:prstGeom>
        </p:spPr>
        <p:txBody>
          <a:bodyPr vert="horz" wrap="square" lIns="0" tIns="0" rIns="0" bIns="0" rtlCol="0">
            <a:spAutoFit/>
          </a:bodyPr>
          <a:lstStyle/>
          <a:p>
            <a:pPr>
              <a:spcBef>
                <a:spcPts val="600"/>
              </a:spcBef>
              <a:buClr>
                <a:schemeClr val="accent6"/>
              </a:buClr>
            </a:pPr>
            <a:r>
              <a:rPr lang="en-US" sz="1200"/>
              <a:t>Assess disease aggressiveness and likelihood of recurrence</a:t>
            </a:r>
          </a:p>
        </p:txBody>
      </p:sp>
      <p:sp>
        <p:nvSpPr>
          <p:cNvPr id="28" name="TextBox 27">
            <a:extLst>
              <a:ext uri="{FF2B5EF4-FFF2-40B4-BE49-F238E27FC236}">
                <a16:creationId xmlns:a16="http://schemas.microsoft.com/office/drawing/2014/main" id="{847AF2A0-266F-44B7-A238-F67E68E58844}"/>
              </a:ext>
            </a:extLst>
          </p:cNvPr>
          <p:cNvSpPr txBox="1"/>
          <p:nvPr/>
        </p:nvSpPr>
        <p:spPr bwMode="gray">
          <a:xfrm>
            <a:off x="8023359" y="4720681"/>
            <a:ext cx="1424763" cy="553998"/>
          </a:xfrm>
          <a:prstGeom prst="rect">
            <a:avLst/>
          </a:prstGeom>
        </p:spPr>
        <p:txBody>
          <a:bodyPr vert="horz" wrap="square" lIns="0" tIns="0" rIns="0" bIns="0" rtlCol="0">
            <a:spAutoFit/>
          </a:bodyPr>
          <a:lstStyle/>
          <a:p>
            <a:pPr>
              <a:spcBef>
                <a:spcPts val="600"/>
              </a:spcBef>
              <a:buClr>
                <a:schemeClr val="accent6"/>
              </a:buClr>
            </a:pPr>
            <a:r>
              <a:rPr lang="en-US" sz="1200"/>
              <a:t>Predict efficacy or response to treatment	</a:t>
            </a:r>
          </a:p>
        </p:txBody>
      </p:sp>
      <p:sp>
        <p:nvSpPr>
          <p:cNvPr id="29" name="TextBox 28">
            <a:extLst>
              <a:ext uri="{FF2B5EF4-FFF2-40B4-BE49-F238E27FC236}">
                <a16:creationId xmlns:a16="http://schemas.microsoft.com/office/drawing/2014/main" id="{54223D8E-C4F9-4B10-955B-1081A70B4082}"/>
              </a:ext>
            </a:extLst>
          </p:cNvPr>
          <p:cNvSpPr txBox="1"/>
          <p:nvPr/>
        </p:nvSpPr>
        <p:spPr bwMode="gray">
          <a:xfrm>
            <a:off x="9737692" y="4720681"/>
            <a:ext cx="1424763" cy="553998"/>
          </a:xfrm>
          <a:prstGeom prst="rect">
            <a:avLst/>
          </a:prstGeom>
        </p:spPr>
        <p:txBody>
          <a:bodyPr vert="horz" wrap="square" lIns="0" tIns="0" rIns="0" bIns="0" rtlCol="0">
            <a:spAutoFit/>
          </a:bodyPr>
          <a:lstStyle/>
          <a:p>
            <a:pPr>
              <a:spcBef>
                <a:spcPts val="600"/>
              </a:spcBef>
              <a:buClr>
                <a:schemeClr val="accent6"/>
              </a:buClr>
            </a:pPr>
            <a:r>
              <a:rPr lang="en-US" sz="1200"/>
              <a:t>Monitor disease recurrence and therapeutic response </a:t>
            </a:r>
          </a:p>
        </p:txBody>
      </p:sp>
      <p:sp>
        <p:nvSpPr>
          <p:cNvPr id="30" name="TextBox 29">
            <a:extLst>
              <a:ext uri="{FF2B5EF4-FFF2-40B4-BE49-F238E27FC236}">
                <a16:creationId xmlns:a16="http://schemas.microsoft.com/office/drawing/2014/main" id="{80E0C495-87DA-4FF4-9F1B-E145CCC0ADC7}"/>
              </a:ext>
            </a:extLst>
          </p:cNvPr>
          <p:cNvSpPr txBox="1"/>
          <p:nvPr/>
        </p:nvSpPr>
        <p:spPr bwMode="gray">
          <a:xfrm>
            <a:off x="5217056" y="3475200"/>
            <a:ext cx="3497285" cy="215444"/>
          </a:xfrm>
          <a:prstGeom prst="rect">
            <a:avLst/>
          </a:prstGeom>
        </p:spPr>
        <p:txBody>
          <a:bodyPr vert="horz" wrap="square" lIns="0" tIns="0" rIns="0" bIns="0" rtlCol="0">
            <a:spAutoFit/>
          </a:bodyPr>
          <a:lstStyle/>
          <a:p>
            <a:pPr algn="ctr">
              <a:spcBef>
                <a:spcPts val="600"/>
              </a:spcBef>
              <a:buClr>
                <a:schemeClr val="accent6"/>
              </a:buClr>
            </a:pPr>
            <a:r>
              <a:rPr lang="en-US" sz="1400" b="1">
                <a:solidFill>
                  <a:schemeClr val="accent6"/>
                </a:solidFill>
              </a:rPr>
              <a:t>Today’s focus</a:t>
            </a:r>
          </a:p>
        </p:txBody>
      </p:sp>
      <p:cxnSp>
        <p:nvCxnSpPr>
          <p:cNvPr id="33" name="Straight Connector 32">
            <a:extLst>
              <a:ext uri="{FF2B5EF4-FFF2-40B4-BE49-F238E27FC236}">
                <a16:creationId xmlns:a16="http://schemas.microsoft.com/office/drawing/2014/main" id="{6A5ABF28-E0CF-4318-B0BD-D8D885F9F45B}"/>
              </a:ext>
            </a:extLst>
          </p:cNvPr>
          <p:cNvCxnSpPr>
            <a:cxnSpLocks/>
          </p:cNvCxnSpPr>
          <p:nvPr/>
        </p:nvCxnSpPr>
        <p:spPr bwMode="gray">
          <a:xfrm>
            <a:off x="834819" y="5643986"/>
            <a:ext cx="10577722"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E0246B4C-4B37-4ADB-A28E-023C892EFC0C}"/>
              </a:ext>
            </a:extLst>
          </p:cNvPr>
          <p:cNvSpPr txBox="1"/>
          <p:nvPr/>
        </p:nvSpPr>
        <p:spPr bwMode="gray">
          <a:xfrm>
            <a:off x="890837" y="5690463"/>
            <a:ext cx="2083718" cy="184666"/>
          </a:xfrm>
          <a:prstGeom prst="rect">
            <a:avLst/>
          </a:prstGeom>
        </p:spPr>
        <p:txBody>
          <a:bodyPr vert="horz" wrap="square" lIns="0" tIns="0" rIns="0" bIns="0" rtlCol="0">
            <a:spAutoFit/>
          </a:bodyPr>
          <a:lstStyle/>
          <a:p>
            <a:pPr algn="ctr">
              <a:spcBef>
                <a:spcPts val="600"/>
              </a:spcBef>
              <a:buClr>
                <a:schemeClr val="accent6"/>
              </a:buClr>
            </a:pPr>
            <a:r>
              <a:rPr lang="en-US" sz="1200"/>
              <a:t>Earlier in patient journey</a:t>
            </a:r>
          </a:p>
        </p:txBody>
      </p:sp>
      <p:sp>
        <p:nvSpPr>
          <p:cNvPr id="36" name="TextBox 35">
            <a:extLst>
              <a:ext uri="{FF2B5EF4-FFF2-40B4-BE49-F238E27FC236}">
                <a16:creationId xmlns:a16="http://schemas.microsoft.com/office/drawing/2014/main" id="{5142295A-1EFA-4076-9B62-36E2AEA0B557}"/>
              </a:ext>
            </a:extLst>
          </p:cNvPr>
          <p:cNvSpPr txBox="1"/>
          <p:nvPr/>
        </p:nvSpPr>
        <p:spPr bwMode="gray">
          <a:xfrm>
            <a:off x="9254738" y="5713231"/>
            <a:ext cx="2083718" cy="184666"/>
          </a:xfrm>
          <a:prstGeom prst="rect">
            <a:avLst/>
          </a:prstGeom>
        </p:spPr>
        <p:txBody>
          <a:bodyPr vert="horz" wrap="square" lIns="0" tIns="0" rIns="0" bIns="0" rtlCol="0">
            <a:spAutoFit/>
          </a:bodyPr>
          <a:lstStyle/>
          <a:p>
            <a:pPr algn="ctr">
              <a:spcBef>
                <a:spcPts val="600"/>
              </a:spcBef>
              <a:buClr>
                <a:schemeClr val="accent6"/>
              </a:buClr>
            </a:pPr>
            <a:r>
              <a:rPr lang="en-US" sz="1200"/>
              <a:t>Later in patient journey</a:t>
            </a:r>
          </a:p>
        </p:txBody>
      </p:sp>
      <p:cxnSp>
        <p:nvCxnSpPr>
          <p:cNvPr id="5" name="Straight Arrow Connector 4">
            <a:extLst>
              <a:ext uri="{FF2B5EF4-FFF2-40B4-BE49-F238E27FC236}">
                <a16:creationId xmlns:a16="http://schemas.microsoft.com/office/drawing/2014/main" id="{1E93A58C-B9C0-4A5B-BF70-54E060FBE0AB}"/>
              </a:ext>
            </a:extLst>
          </p:cNvPr>
          <p:cNvCxnSpPr>
            <a:cxnSpLocks/>
          </p:cNvCxnSpPr>
          <p:nvPr/>
        </p:nvCxnSpPr>
        <p:spPr bwMode="gray">
          <a:xfrm flipH="1">
            <a:off x="6960928" y="2701827"/>
            <a:ext cx="4772" cy="630820"/>
          </a:xfrm>
          <a:prstGeom prst="straightConnector1">
            <a:avLst/>
          </a:prstGeom>
          <a:ln w="1905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7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AA045-13B6-4628-A698-7C7DCEE8E7EB}"/>
              </a:ext>
            </a:extLst>
          </p:cNvPr>
          <p:cNvSpPr>
            <a:spLocks noGrp="1"/>
          </p:cNvSpPr>
          <p:nvPr>
            <p:ph type="body" sz="quarter" idx="28"/>
          </p:nvPr>
        </p:nvSpPr>
        <p:spPr/>
        <p:txBody>
          <a:bodyPr/>
          <a:lstStyle/>
          <a:p>
            <a:endParaRPr lang="en-US"/>
          </a:p>
        </p:txBody>
      </p:sp>
      <p:sp>
        <p:nvSpPr>
          <p:cNvPr id="3" name="Text Placeholder 2">
            <a:extLst>
              <a:ext uri="{FF2B5EF4-FFF2-40B4-BE49-F238E27FC236}">
                <a16:creationId xmlns:a16="http://schemas.microsoft.com/office/drawing/2014/main" id="{1CF4E291-ED21-4784-9FB1-648E25C2E803}"/>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A59FD0A9-8D4C-4F65-86DE-81F337EB4DFB}"/>
              </a:ext>
            </a:extLst>
          </p:cNvPr>
          <p:cNvSpPr>
            <a:spLocks noGrp="1"/>
          </p:cNvSpPr>
          <p:nvPr>
            <p:ph type="title"/>
          </p:nvPr>
        </p:nvSpPr>
        <p:spPr>
          <a:xfrm>
            <a:off x="612774" y="588771"/>
            <a:ext cx="11579226" cy="540917"/>
          </a:xfrm>
        </p:spPr>
        <p:txBody>
          <a:bodyPr/>
          <a:lstStyle/>
          <a:p>
            <a:r>
              <a:rPr lang="en-US"/>
              <a:t>What happens when a value framework doesn’t translate?</a:t>
            </a:r>
          </a:p>
        </p:txBody>
      </p:sp>
      <p:grpSp>
        <p:nvGrpSpPr>
          <p:cNvPr id="7" name="Group 6">
            <a:extLst>
              <a:ext uri="{FF2B5EF4-FFF2-40B4-BE49-F238E27FC236}">
                <a16:creationId xmlns:a16="http://schemas.microsoft.com/office/drawing/2014/main" id="{BB759B36-C109-49F9-80D7-DEC74916CE45}"/>
              </a:ext>
            </a:extLst>
          </p:cNvPr>
          <p:cNvGrpSpPr/>
          <p:nvPr/>
        </p:nvGrpSpPr>
        <p:grpSpPr>
          <a:xfrm>
            <a:off x="961593" y="2357802"/>
            <a:ext cx="4000419" cy="1926952"/>
            <a:chOff x="961593" y="2357802"/>
            <a:chExt cx="4000419" cy="1926952"/>
          </a:xfrm>
        </p:grpSpPr>
        <p:sp>
          <p:nvSpPr>
            <p:cNvPr id="8" name="Oval 7">
              <a:extLst>
                <a:ext uri="{FF2B5EF4-FFF2-40B4-BE49-F238E27FC236}">
                  <a16:creationId xmlns:a16="http://schemas.microsoft.com/office/drawing/2014/main" id="{57AF4981-CC3C-4DBB-A8FE-542313082C3B}"/>
                </a:ext>
              </a:extLst>
            </p:cNvPr>
            <p:cNvSpPr>
              <a:spLocks noChangeAspect="1"/>
            </p:cNvSpPr>
            <p:nvPr/>
          </p:nvSpPr>
          <p:spPr bwMode="gray">
            <a:xfrm>
              <a:off x="961593" y="2357802"/>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1</a:t>
              </a:r>
            </a:p>
          </p:txBody>
        </p:sp>
        <p:sp>
          <p:nvSpPr>
            <p:cNvPr id="9" name="TextBox 8">
              <a:extLst>
                <a:ext uri="{FF2B5EF4-FFF2-40B4-BE49-F238E27FC236}">
                  <a16:creationId xmlns:a16="http://schemas.microsoft.com/office/drawing/2014/main" id="{492A0E31-4C64-47E9-B267-0031B571DDAA}"/>
                </a:ext>
              </a:extLst>
            </p:cNvPr>
            <p:cNvSpPr txBox="1"/>
            <p:nvPr/>
          </p:nvSpPr>
          <p:spPr bwMode="gray">
            <a:xfrm>
              <a:off x="1499416" y="2357802"/>
              <a:ext cx="3462596" cy="830997"/>
            </a:xfrm>
            <a:prstGeom prst="rect">
              <a:avLst/>
            </a:prstGeom>
            <a:noFill/>
          </p:spPr>
          <p:txBody>
            <a:bodyPr wrap="square" lIns="0" tIns="0" rIns="0" bIns="0">
              <a:spAutoFit/>
            </a:bodyPr>
            <a:lstStyle/>
            <a:p>
              <a:r>
                <a:rPr lang="en-US" b="1" i="0" err="1">
                  <a:solidFill>
                    <a:srgbClr val="323E48"/>
                  </a:solidFill>
                  <a:effectLst/>
                  <a:latin typeface="Arial" panose="020B0604020202020204" pitchFamily="34" charset="0"/>
                </a:rPr>
                <a:t>PDx</a:t>
              </a:r>
              <a:r>
                <a:rPr lang="en-US" b="1" i="0">
                  <a:solidFill>
                    <a:srgbClr val="323E48"/>
                  </a:solidFill>
                  <a:effectLst/>
                  <a:latin typeface="Arial" panose="020B0604020202020204" pitchFamily="34" charset="0"/>
                </a:rPr>
                <a:t> can be cost effective for individual patients, but not necessarily for populations.  </a:t>
              </a:r>
              <a:endParaRPr lang="en-US"/>
            </a:p>
          </p:txBody>
        </p:sp>
        <p:sp>
          <p:nvSpPr>
            <p:cNvPr id="10" name="TextBox 9">
              <a:extLst>
                <a:ext uri="{FF2B5EF4-FFF2-40B4-BE49-F238E27FC236}">
                  <a16:creationId xmlns:a16="http://schemas.microsoft.com/office/drawing/2014/main" id="{D9A96790-95B0-4327-87EB-06554FF82B48}"/>
                </a:ext>
              </a:extLst>
            </p:cNvPr>
            <p:cNvSpPr txBox="1"/>
            <p:nvPr/>
          </p:nvSpPr>
          <p:spPr bwMode="gray">
            <a:xfrm>
              <a:off x="1499416" y="3422980"/>
              <a:ext cx="3384309" cy="861774"/>
            </a:xfrm>
            <a:prstGeom prst="rect">
              <a:avLst/>
            </a:prstGeom>
          </p:spPr>
          <p:txBody>
            <a:bodyPr vert="horz" wrap="square" lIns="0" tIns="0" rIns="0" bIns="0" rtlCol="0">
              <a:spAutoFit/>
            </a:bodyPr>
            <a:lstStyle/>
            <a:p>
              <a:pPr>
                <a:spcBef>
                  <a:spcPts val="500"/>
                </a:spcBef>
                <a:buClr>
                  <a:schemeClr val="accent6"/>
                </a:buClr>
              </a:pPr>
              <a:r>
                <a:rPr lang="en-US" sz="1400">
                  <a:cs typeface="Times New Roman" panose="02020603050405020304" pitchFamily="18" charset="0"/>
                </a:rPr>
                <a:t>Published literature does not show </a:t>
              </a:r>
              <a:r>
                <a:rPr lang="en-US" sz="1400" err="1">
                  <a:cs typeface="Times New Roman" panose="02020603050405020304" pitchFamily="18" charset="0"/>
                </a:rPr>
                <a:t>PDx</a:t>
              </a:r>
              <a:r>
                <a:rPr lang="en-US" sz="1400">
                  <a:cs typeface="Times New Roman" panose="02020603050405020304" pitchFamily="18" charset="0"/>
                </a:rPr>
                <a:t> significantly lowers total cost of care across a population, leading many payers and providers to not cover tests at scale.</a:t>
              </a:r>
            </a:p>
          </p:txBody>
        </p:sp>
      </p:grpSp>
      <p:grpSp>
        <p:nvGrpSpPr>
          <p:cNvPr id="15" name="Group 14">
            <a:extLst>
              <a:ext uri="{FF2B5EF4-FFF2-40B4-BE49-F238E27FC236}">
                <a16:creationId xmlns:a16="http://schemas.microsoft.com/office/drawing/2014/main" id="{3FFF3C35-2AEC-4958-B66F-A56EEE0CC40C}"/>
              </a:ext>
            </a:extLst>
          </p:cNvPr>
          <p:cNvGrpSpPr/>
          <p:nvPr/>
        </p:nvGrpSpPr>
        <p:grpSpPr>
          <a:xfrm>
            <a:off x="7127591" y="2357802"/>
            <a:ext cx="4102816" cy="2142396"/>
            <a:chOff x="7127591" y="2357802"/>
            <a:chExt cx="4102816" cy="2142396"/>
          </a:xfrm>
        </p:grpSpPr>
        <p:sp>
          <p:nvSpPr>
            <p:cNvPr id="11" name="Oval 10">
              <a:extLst>
                <a:ext uri="{FF2B5EF4-FFF2-40B4-BE49-F238E27FC236}">
                  <a16:creationId xmlns:a16="http://schemas.microsoft.com/office/drawing/2014/main" id="{A0CFF39A-1A74-4BA5-B8F7-F23FC44166B3}"/>
                </a:ext>
              </a:extLst>
            </p:cNvPr>
            <p:cNvSpPr>
              <a:spLocks noChangeAspect="1"/>
            </p:cNvSpPr>
            <p:nvPr/>
          </p:nvSpPr>
          <p:spPr bwMode="gray">
            <a:xfrm>
              <a:off x="7127591" y="2357802"/>
              <a:ext cx="309563" cy="30956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2091006"/>
              <a:r>
                <a:rPr lang="en-US" sz="1600" b="1">
                  <a:solidFill>
                    <a:schemeClr val="bg1"/>
                  </a:solidFill>
                </a:rPr>
                <a:t>2</a:t>
              </a:r>
            </a:p>
          </p:txBody>
        </p:sp>
        <p:sp>
          <p:nvSpPr>
            <p:cNvPr id="12" name="TextBox 11">
              <a:extLst>
                <a:ext uri="{FF2B5EF4-FFF2-40B4-BE49-F238E27FC236}">
                  <a16:creationId xmlns:a16="http://schemas.microsoft.com/office/drawing/2014/main" id="{9A4DFA9B-C05D-41FB-8722-E18A8760DA78}"/>
                </a:ext>
              </a:extLst>
            </p:cNvPr>
            <p:cNvSpPr txBox="1"/>
            <p:nvPr/>
          </p:nvSpPr>
          <p:spPr bwMode="gray">
            <a:xfrm>
              <a:off x="7665414" y="2357802"/>
              <a:ext cx="3564993" cy="830997"/>
            </a:xfrm>
            <a:prstGeom prst="rect">
              <a:avLst/>
            </a:prstGeom>
            <a:noFill/>
          </p:spPr>
          <p:txBody>
            <a:bodyPr wrap="square" lIns="0" tIns="0" rIns="0" bIns="0">
              <a:spAutoFit/>
            </a:bodyPr>
            <a:lstStyle/>
            <a:p>
              <a:r>
                <a:rPr lang="en-US" b="1"/>
                <a:t>The industry lacks longitudinal evidence on impact of </a:t>
              </a:r>
              <a:r>
                <a:rPr lang="en-US" b="1" err="1"/>
                <a:t>PDx</a:t>
              </a:r>
              <a:r>
                <a:rPr lang="en-US" b="1"/>
                <a:t>, fueling skepticism. </a:t>
              </a:r>
            </a:p>
          </p:txBody>
        </p:sp>
        <p:sp>
          <p:nvSpPr>
            <p:cNvPr id="13" name="TextBox 12">
              <a:extLst>
                <a:ext uri="{FF2B5EF4-FFF2-40B4-BE49-F238E27FC236}">
                  <a16:creationId xmlns:a16="http://schemas.microsoft.com/office/drawing/2014/main" id="{4770AB2E-7653-4F7D-8826-C58C1F0A613A}"/>
                </a:ext>
              </a:extLst>
            </p:cNvPr>
            <p:cNvSpPr txBox="1"/>
            <p:nvPr/>
          </p:nvSpPr>
          <p:spPr bwMode="gray">
            <a:xfrm>
              <a:off x="7665414" y="3422980"/>
              <a:ext cx="3384309" cy="1077218"/>
            </a:xfrm>
            <a:prstGeom prst="rect">
              <a:avLst/>
            </a:prstGeom>
          </p:spPr>
          <p:txBody>
            <a:bodyPr vert="horz" wrap="square" lIns="0" tIns="0" rIns="0" bIns="0" rtlCol="0">
              <a:spAutoFit/>
            </a:bodyPr>
            <a:lstStyle/>
            <a:p>
              <a:pPr>
                <a:spcBef>
                  <a:spcPts val="500"/>
                </a:spcBef>
                <a:buClr>
                  <a:schemeClr val="accent6"/>
                </a:buClr>
              </a:pPr>
              <a:r>
                <a:rPr lang="en-US" sz="1400">
                  <a:cs typeface="Times New Roman" panose="02020603050405020304" pitchFamily="18" charset="0"/>
                </a:rPr>
                <a:t>Since the field of </a:t>
              </a:r>
              <a:r>
                <a:rPr lang="en-US" sz="1400" err="1">
                  <a:cs typeface="Times New Roman" panose="02020603050405020304" pitchFamily="18" charset="0"/>
                </a:rPr>
                <a:t>PDx</a:t>
              </a:r>
              <a:r>
                <a:rPr lang="en-US" sz="1400">
                  <a:cs typeface="Times New Roman" panose="02020603050405020304" pitchFamily="18" charset="0"/>
                </a:rPr>
                <a:t> is relatively new, stakeholders are hesitant to put testing into guidelines and to track outcomes. As a result, evidence generation relating </a:t>
              </a:r>
              <a:r>
                <a:rPr lang="en-US" sz="1400" err="1">
                  <a:cs typeface="Times New Roman" panose="02020603050405020304" pitchFamily="18" charset="0"/>
                </a:rPr>
                <a:t>PDx</a:t>
              </a:r>
              <a:r>
                <a:rPr lang="en-US" sz="1400">
                  <a:cs typeface="Times New Roman" panose="02020603050405020304" pitchFamily="18" charset="0"/>
                </a:rPr>
                <a:t> use to improved outcomes remains limited.   </a:t>
              </a:r>
            </a:p>
          </p:txBody>
        </p:sp>
      </p:grpSp>
      <p:grpSp>
        <p:nvGrpSpPr>
          <p:cNvPr id="5" name="Group 4">
            <a:extLst>
              <a:ext uri="{FF2B5EF4-FFF2-40B4-BE49-F238E27FC236}">
                <a16:creationId xmlns:a16="http://schemas.microsoft.com/office/drawing/2014/main" id="{8001739A-BA9B-40DB-BCF3-CC9E6086C24D}"/>
              </a:ext>
            </a:extLst>
          </p:cNvPr>
          <p:cNvGrpSpPr/>
          <p:nvPr/>
        </p:nvGrpSpPr>
        <p:grpSpPr>
          <a:xfrm>
            <a:off x="5585087" y="2770344"/>
            <a:ext cx="1021827" cy="1101867"/>
            <a:chOff x="5584723" y="3124373"/>
            <a:chExt cx="1021827" cy="1101867"/>
          </a:xfrm>
        </p:grpSpPr>
        <p:sp>
          <p:nvSpPr>
            <p:cNvPr id="23" name="Arc 22">
              <a:extLst>
                <a:ext uri="{FF2B5EF4-FFF2-40B4-BE49-F238E27FC236}">
                  <a16:creationId xmlns:a16="http://schemas.microsoft.com/office/drawing/2014/main" id="{886E4D5E-5BD9-4BF6-831A-F7075360196D}"/>
                </a:ext>
              </a:extLst>
            </p:cNvPr>
            <p:cNvSpPr/>
            <p:nvPr/>
          </p:nvSpPr>
          <p:spPr bwMode="gray">
            <a:xfrm rot="16200000">
              <a:off x="5584724" y="3124372"/>
              <a:ext cx="1021097" cy="1021099"/>
            </a:xfrm>
            <a:prstGeom prst="arc">
              <a:avLst>
                <a:gd name="adj1" fmla="val 16809433"/>
                <a:gd name="adj2" fmla="val 4764377"/>
              </a:avLst>
            </a:prstGeom>
            <a:noFill/>
            <a:ln w="19050" cap="flat" cmpd="sng" algn="ctr">
              <a:solidFill>
                <a:schemeClr val="accent4"/>
              </a:solidFill>
              <a:prstDash val="solid"/>
              <a:miter lim="800000"/>
              <a:headEnd type="none" w="med" len="med"/>
              <a:tailEnd type="triangle" w="lg" len="lg"/>
            </a:ln>
            <a:effectLst/>
          </p:spPr>
          <p:txBody>
            <a:bodyPr rtlCol="0" anchor="ctr"/>
            <a:lstStyle/>
            <a:p>
              <a:pPr algn="ctr"/>
              <a:endParaRPr lang="en-US" sz="2571">
                <a:latin typeface="+mj-lt"/>
              </a:endParaRPr>
            </a:p>
          </p:txBody>
        </p:sp>
        <p:sp>
          <p:nvSpPr>
            <p:cNvPr id="24" name="Arc 23">
              <a:extLst>
                <a:ext uri="{FF2B5EF4-FFF2-40B4-BE49-F238E27FC236}">
                  <a16:creationId xmlns:a16="http://schemas.microsoft.com/office/drawing/2014/main" id="{B2F5E0AC-A051-4466-8359-5C6C2DC14C0D}"/>
                </a:ext>
              </a:extLst>
            </p:cNvPr>
            <p:cNvSpPr/>
            <p:nvPr/>
          </p:nvSpPr>
          <p:spPr bwMode="gray">
            <a:xfrm rot="5674263">
              <a:off x="5585452" y="3205142"/>
              <a:ext cx="1021097" cy="1021099"/>
            </a:xfrm>
            <a:prstGeom prst="arc">
              <a:avLst>
                <a:gd name="adj1" fmla="val 16809433"/>
                <a:gd name="adj2" fmla="val 4764377"/>
              </a:avLst>
            </a:prstGeom>
            <a:noFill/>
            <a:ln w="19050" cap="flat" cmpd="sng" algn="ctr">
              <a:solidFill>
                <a:schemeClr val="accent4"/>
              </a:solidFill>
              <a:prstDash val="solid"/>
              <a:miter lim="800000"/>
              <a:headEnd type="none" w="med" len="med"/>
              <a:tailEnd type="triangle" w="lg" len="lg"/>
            </a:ln>
            <a:effectLst/>
          </p:spPr>
          <p:txBody>
            <a:bodyPr rtlCol="0" anchor="ctr"/>
            <a:lstStyle/>
            <a:p>
              <a:pPr algn="ctr"/>
              <a:endParaRPr lang="en-US" sz="2571">
                <a:latin typeface="+mj-lt"/>
              </a:endParaRPr>
            </a:p>
          </p:txBody>
        </p:sp>
      </p:grpSp>
    </p:spTree>
    <p:extLst>
      <p:ext uri="{BB962C8B-B14F-4D97-AF65-F5344CB8AC3E}">
        <p14:creationId xmlns:p14="http://schemas.microsoft.com/office/powerpoint/2010/main" val="160935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E6F9D5-EDAB-4144-B554-82A0FD7F8F98}"/>
              </a:ext>
            </a:extLst>
          </p:cNvPr>
          <p:cNvSpPr>
            <a:spLocks noGrp="1"/>
          </p:cNvSpPr>
          <p:nvPr>
            <p:ph type="body" sz="quarter" idx="27"/>
          </p:nvPr>
        </p:nvSpPr>
        <p:spPr/>
        <p:txBody>
          <a:bodyPr/>
          <a:lstStyle/>
          <a:p>
            <a:endParaRPr lang="en-US"/>
          </a:p>
        </p:txBody>
      </p:sp>
      <p:sp>
        <p:nvSpPr>
          <p:cNvPr id="4" name="Title 3">
            <a:extLst>
              <a:ext uri="{FF2B5EF4-FFF2-40B4-BE49-F238E27FC236}">
                <a16:creationId xmlns:a16="http://schemas.microsoft.com/office/drawing/2014/main" id="{F8C26C63-C296-449E-AA61-71D6B9B2063F}"/>
              </a:ext>
            </a:extLst>
          </p:cNvPr>
          <p:cNvSpPr>
            <a:spLocks noGrp="1"/>
          </p:cNvSpPr>
          <p:nvPr>
            <p:ph type="title"/>
          </p:nvPr>
        </p:nvSpPr>
        <p:spPr>
          <a:xfrm>
            <a:off x="612773" y="588771"/>
            <a:ext cx="11303001" cy="1067215"/>
          </a:xfrm>
        </p:spPr>
        <p:txBody>
          <a:bodyPr/>
          <a:lstStyle/>
          <a:p>
            <a:r>
              <a:rPr lang="en-US"/>
              <a:t>Cost-effectiveness approach can sometimes harm patients</a:t>
            </a:r>
          </a:p>
        </p:txBody>
      </p:sp>
      <p:graphicFrame>
        <p:nvGraphicFramePr>
          <p:cNvPr id="5" name="Table 11">
            <a:extLst>
              <a:ext uri="{FF2B5EF4-FFF2-40B4-BE49-F238E27FC236}">
                <a16:creationId xmlns:a16="http://schemas.microsoft.com/office/drawing/2014/main" id="{ACB4D53D-05C7-4906-8610-F15C20D53EC6}"/>
              </a:ext>
            </a:extLst>
          </p:cNvPr>
          <p:cNvGraphicFramePr>
            <a:graphicFrameLocks noGrp="1"/>
          </p:cNvGraphicFramePr>
          <p:nvPr/>
        </p:nvGraphicFramePr>
        <p:xfrm>
          <a:off x="612774" y="1669403"/>
          <a:ext cx="5056567" cy="3746975"/>
        </p:xfrm>
        <a:graphic>
          <a:graphicData uri="http://schemas.openxmlformats.org/drawingml/2006/table">
            <a:tbl>
              <a:tblPr firstRow="1" bandRow="1">
                <a:tableStyleId>{2D5ABB26-0587-4C30-8999-92F81FD0307C}</a:tableStyleId>
              </a:tblPr>
              <a:tblGrid>
                <a:gridCol w="257557">
                  <a:extLst>
                    <a:ext uri="{9D8B030D-6E8A-4147-A177-3AD203B41FA5}">
                      <a16:colId xmlns:a16="http://schemas.microsoft.com/office/drawing/2014/main" val="1220015292"/>
                    </a:ext>
                  </a:extLst>
                </a:gridCol>
                <a:gridCol w="435385">
                  <a:extLst>
                    <a:ext uri="{9D8B030D-6E8A-4147-A177-3AD203B41FA5}">
                      <a16:colId xmlns:a16="http://schemas.microsoft.com/office/drawing/2014/main" val="2914703008"/>
                    </a:ext>
                  </a:extLst>
                </a:gridCol>
                <a:gridCol w="1729288">
                  <a:extLst>
                    <a:ext uri="{9D8B030D-6E8A-4147-A177-3AD203B41FA5}">
                      <a16:colId xmlns:a16="http://schemas.microsoft.com/office/drawing/2014/main" val="4255539249"/>
                    </a:ext>
                  </a:extLst>
                </a:gridCol>
                <a:gridCol w="2634337">
                  <a:extLst>
                    <a:ext uri="{9D8B030D-6E8A-4147-A177-3AD203B41FA5}">
                      <a16:colId xmlns:a16="http://schemas.microsoft.com/office/drawing/2014/main" val="2630993924"/>
                    </a:ext>
                  </a:extLst>
                </a:gridCol>
              </a:tblGrid>
              <a:tr h="121710">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tc>
                <a:extLst>
                  <a:ext uri="{0D108BD9-81ED-4DB2-BD59-A6C34878D82A}">
                    <a16:rowId xmlns:a16="http://schemas.microsoft.com/office/drawing/2014/main" val="1586444126"/>
                  </a:ext>
                </a:extLst>
              </a:tr>
              <a:tr h="136091">
                <a:tc>
                  <a:txBody>
                    <a:bodyPr/>
                    <a:lstStyle/>
                    <a:p>
                      <a:endParaRPr lang="en-US" sz="900"/>
                    </a:p>
                  </a:txBody>
                  <a:tcPr marL="0" marR="0" marT="0" marB="0">
                    <a:solidFill>
                      <a:schemeClr val="bg2"/>
                    </a:solidFill>
                  </a:tcPr>
                </a:tc>
                <a:tc>
                  <a:txBody>
                    <a:bodyPr/>
                    <a:lstStyle/>
                    <a:p>
                      <a:endParaRPr lang="en-US" sz="900"/>
                    </a:p>
                  </a:txBody>
                  <a:tcPr marL="0" marR="0" marT="0" marB="0"/>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tc>
                  <a:txBody>
                    <a:bodyPr/>
                    <a:lstStyle/>
                    <a:p>
                      <a:endParaRPr lang="en-US" sz="900"/>
                    </a:p>
                  </a:txBody>
                  <a:tcPr marL="0" marR="0" marT="0" marB="0">
                    <a:lnB w="190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87123346"/>
                  </a:ext>
                </a:extLst>
              </a:tr>
              <a:tr h="0">
                <a:tc rowSpan="2">
                  <a:txBody>
                    <a:bodyPr/>
                    <a:lstStyle/>
                    <a:p>
                      <a:endParaRPr lang="en-US" sz="900"/>
                    </a:p>
                  </a:txBody>
                  <a:tcPr marL="0" marR="0" marT="0" marB="0">
                    <a:solidFill>
                      <a:schemeClr val="bg2"/>
                    </a:solidFill>
                  </a:tcPr>
                </a:tc>
                <a:tc rowSpan="2">
                  <a:txBody>
                    <a:bodyPr/>
                    <a:lstStyle/>
                    <a:p>
                      <a:endParaRPr lang="en-US" sz="900"/>
                    </a:p>
                  </a:txBody>
                  <a:tcPr marL="0" marR="0" marT="0" marB="0"/>
                </a:tc>
                <a:tc gridSpan="2">
                  <a:txBody>
                    <a:bodyPr/>
                    <a:lstStyle/>
                    <a:p>
                      <a:endParaRPr lang="en-US" sz="1100" b="0">
                        <a:latin typeface="+mn-lt"/>
                      </a:endParaRPr>
                    </a:p>
                  </a:txBody>
                  <a:tcPr marL="0" marR="0" marT="137160">
                    <a:lnT w="19050" cap="flat" cmpd="sng" algn="ctr">
                      <a:solidFill>
                        <a:schemeClr val="accent6"/>
                      </a:solidFill>
                      <a:prstDash val="solid"/>
                      <a:round/>
                      <a:headEnd type="none" w="med" len="med"/>
                      <a:tailEnd type="none" w="med" len="med"/>
                    </a:lnT>
                  </a:tcPr>
                </a:tc>
                <a:tc hMerge="1">
                  <a:txBody>
                    <a:bodyPr/>
                    <a:lstStyle/>
                    <a:p>
                      <a:endParaRPr lang="en-US" sz="900"/>
                    </a:p>
                  </a:txBody>
                  <a:tcPr marL="0" marR="0" marT="0" marB="0">
                    <a:lnT w="190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925784369"/>
                  </a:ext>
                </a:extLst>
              </a:tr>
              <a:tr h="608551">
                <a:tc vMerge="1">
                  <a:txBody>
                    <a:bodyPr/>
                    <a:lstStyle/>
                    <a:p>
                      <a:endParaRPr lang="en-US"/>
                    </a:p>
                  </a:txBody>
                  <a:tcPr/>
                </a:tc>
                <a:tc vMerge="1">
                  <a:txBody>
                    <a:bodyPr/>
                    <a:lstStyle/>
                    <a:p>
                      <a:endParaRPr lang="en-US"/>
                    </a:p>
                  </a:txBody>
                  <a:tcPr/>
                </a:tc>
                <a:tc gridSpan="2">
                  <a:txBody>
                    <a:bodyPr/>
                    <a:lstStyle/>
                    <a:p>
                      <a:r>
                        <a:rPr lang="en-US" sz="1800" b="1">
                          <a:latin typeface="+mj-lt"/>
                        </a:rPr>
                        <a:t>Case example: Major depression</a:t>
                      </a:r>
                    </a:p>
                  </a:txBody>
                  <a:tcPr marL="0" marR="0" marT="0" marB="137160"/>
                </a:tc>
                <a:tc hMerge="1">
                  <a:txBody>
                    <a:bodyPr/>
                    <a:lstStyle/>
                    <a:p>
                      <a:endParaRPr lang="en-US"/>
                    </a:p>
                  </a:txBody>
                  <a:tcPr/>
                </a:tc>
                <a:extLst>
                  <a:ext uri="{0D108BD9-81ED-4DB2-BD59-A6C34878D82A}">
                    <a16:rowId xmlns:a16="http://schemas.microsoft.com/office/drawing/2014/main" val="1689380924"/>
                  </a:ext>
                </a:extLst>
              </a:tr>
              <a:tr h="2058373">
                <a:tc rowSpan="2">
                  <a:txBody>
                    <a:bodyPr/>
                    <a:lstStyle/>
                    <a:p>
                      <a:endParaRPr lang="en-US" sz="900"/>
                    </a:p>
                  </a:txBody>
                  <a:tcPr marL="0" marR="0" marT="0" marB="0">
                    <a:solidFill>
                      <a:schemeClr val="bg2"/>
                    </a:solidFill>
                  </a:tcPr>
                </a:tc>
                <a:tc rowSpan="2">
                  <a:txBody>
                    <a:bodyPr/>
                    <a:lstStyle/>
                    <a:p>
                      <a:pPr marL="171450" indent="-171450">
                        <a:buFont typeface="Arial" panose="020B0604020202020204" pitchFamily="34" charset="0"/>
                        <a:buChar char="•"/>
                      </a:pPr>
                      <a:endParaRPr lang="en-US" sz="900"/>
                    </a:p>
                  </a:txBody>
                  <a:tcPr marL="0" marR="0" marT="0" marB="0"/>
                </a:tc>
                <a:tc gridSpan="2">
                  <a:txBody>
                    <a:bodyPr/>
                    <a:lstStyle/>
                    <a:p>
                      <a:pPr marL="173736" marR="0" lvl="0" indent="-173736" algn="l" defTabSz="914400" rtl="0" eaLnBrk="1" fontAlgn="ctr" latinLnBrk="0" hangingPunct="1">
                        <a:lnSpc>
                          <a:spcPct val="110000"/>
                        </a:lnSpc>
                        <a:spcBef>
                          <a:spcPts val="500"/>
                        </a:spcBef>
                        <a:spcAft>
                          <a:spcPts val="0"/>
                        </a:spcAft>
                        <a:buClr>
                          <a:schemeClr val="accent6"/>
                        </a:buClr>
                        <a:buSzTx/>
                        <a:buFont typeface="Arial" panose="020B0604020202020204" pitchFamily="34" charset="0"/>
                        <a:buChar char="•"/>
                        <a:tabLst/>
                        <a:defRPr/>
                      </a:pPr>
                      <a:r>
                        <a:rPr lang="en-US" sz="1400"/>
                        <a:t>Patients who suffer from depression are often taken a through a trial-and-error approach to treatment </a:t>
                      </a:r>
                    </a:p>
                    <a:p>
                      <a:pPr marL="173736" marR="0" lvl="0" indent="-173736" algn="l" defTabSz="914400" rtl="0" eaLnBrk="1" fontAlgn="ctr" latinLnBrk="0" hangingPunct="1">
                        <a:lnSpc>
                          <a:spcPct val="110000"/>
                        </a:lnSpc>
                        <a:spcBef>
                          <a:spcPts val="500"/>
                        </a:spcBef>
                        <a:spcAft>
                          <a:spcPts val="0"/>
                        </a:spcAft>
                        <a:buClr>
                          <a:schemeClr val="accent6"/>
                        </a:buClr>
                        <a:buSzTx/>
                        <a:buFont typeface="Arial" panose="020B0604020202020204" pitchFamily="34" charset="0"/>
                        <a:buChar char="•"/>
                        <a:tabLst/>
                        <a:defRPr/>
                      </a:pPr>
                      <a:r>
                        <a:rPr lang="en-US" sz="1400"/>
                        <a:t>From a provider and payer perspective, it is more cost-effective to try a series of inexpensive therapies, than it is to run </a:t>
                      </a:r>
                      <a:r>
                        <a:rPr lang="en-US" sz="1400" err="1"/>
                        <a:t>PDx</a:t>
                      </a:r>
                      <a:r>
                        <a:rPr lang="en-US" sz="1400"/>
                        <a:t> tests to match patients to treatments</a:t>
                      </a:r>
                    </a:p>
                    <a:p>
                      <a:pPr marL="173736" marR="0" lvl="0" indent="-173736" algn="l" defTabSz="914400" rtl="0" eaLnBrk="1" fontAlgn="ctr" latinLnBrk="0" hangingPunct="1">
                        <a:lnSpc>
                          <a:spcPct val="110000"/>
                        </a:lnSpc>
                        <a:spcBef>
                          <a:spcPts val="500"/>
                        </a:spcBef>
                        <a:spcAft>
                          <a:spcPts val="0"/>
                        </a:spcAft>
                        <a:buClr>
                          <a:schemeClr val="accent6"/>
                        </a:buClr>
                        <a:buSzTx/>
                        <a:buFont typeface="Arial" panose="020B0604020202020204" pitchFamily="34" charset="0"/>
                        <a:buChar char="•"/>
                        <a:tabLst/>
                        <a:defRPr/>
                      </a:pPr>
                      <a:r>
                        <a:rPr lang="en-US" sz="1400"/>
                        <a:t>For patients, multiple treatment cycles over many months can worsen outcomes or quality of life and increase costs and risk of suicide</a:t>
                      </a:r>
                    </a:p>
                  </a:txBody>
                  <a:tcPr marL="0" marR="0" marT="0" marB="0"/>
                </a:tc>
                <a:tc hMerge="1">
                  <a:txBody>
                    <a:bodyPr/>
                    <a:lstStyle/>
                    <a:p>
                      <a:endParaRPr lang="en-US" sz="900"/>
                    </a:p>
                  </a:txBody>
                  <a:tcPr marL="0" marR="0" marT="0" marB="0"/>
                </a:tc>
                <a:extLst>
                  <a:ext uri="{0D108BD9-81ED-4DB2-BD59-A6C34878D82A}">
                    <a16:rowId xmlns:a16="http://schemas.microsoft.com/office/drawing/2014/main" val="254195696"/>
                  </a:ext>
                </a:extLst>
              </a:tr>
              <a:tr h="136091">
                <a:tc vMerge="1">
                  <a:txBody>
                    <a:bodyPr/>
                    <a:lstStyle/>
                    <a:p>
                      <a:endParaRPr lang="en-US"/>
                    </a:p>
                  </a:txBody>
                  <a:tcPr/>
                </a:tc>
                <a:tc vMerge="1">
                  <a:txBody>
                    <a:bodyPr/>
                    <a:lstStyle/>
                    <a:p>
                      <a:endParaRPr lang="en-US"/>
                    </a:p>
                  </a:txBody>
                  <a:tcPr/>
                </a:tc>
                <a:tc>
                  <a:txBody>
                    <a:bodyPr/>
                    <a:lstStyle/>
                    <a:p>
                      <a:endParaRPr lang="en-US" sz="900"/>
                    </a:p>
                  </a:txBody>
                  <a:tcPr marL="0" marR="0" marT="0" marB="0"/>
                </a:tc>
                <a:tc>
                  <a:txBody>
                    <a:bodyPr/>
                    <a:lstStyle/>
                    <a:p>
                      <a:endParaRPr lang="en-US" sz="900"/>
                    </a:p>
                  </a:txBody>
                  <a:tcPr marL="0" marR="0" marT="0" marB="0"/>
                </a:tc>
                <a:extLst>
                  <a:ext uri="{0D108BD9-81ED-4DB2-BD59-A6C34878D82A}">
                    <a16:rowId xmlns:a16="http://schemas.microsoft.com/office/drawing/2014/main" val="2254837702"/>
                  </a:ext>
                </a:extLst>
              </a:tr>
              <a:tr h="121710">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solidFill>
                      <a:schemeClr val="bg2"/>
                    </a:solidFill>
                  </a:tcPr>
                </a:tc>
                <a:tc>
                  <a:txBody>
                    <a:bodyPr/>
                    <a:lstStyle/>
                    <a:p>
                      <a:endParaRPr lang="en-US" sz="900"/>
                    </a:p>
                  </a:txBody>
                  <a:tcPr marL="0" marR="0" marT="0" marB="0"/>
                </a:tc>
                <a:extLst>
                  <a:ext uri="{0D108BD9-81ED-4DB2-BD59-A6C34878D82A}">
                    <a16:rowId xmlns:a16="http://schemas.microsoft.com/office/drawing/2014/main" val="2472735936"/>
                  </a:ext>
                </a:extLst>
              </a:tr>
            </a:tbl>
          </a:graphicData>
        </a:graphic>
      </p:graphicFrame>
      <p:sp>
        <p:nvSpPr>
          <p:cNvPr id="7" name="TextBox 6">
            <a:extLst>
              <a:ext uri="{FF2B5EF4-FFF2-40B4-BE49-F238E27FC236}">
                <a16:creationId xmlns:a16="http://schemas.microsoft.com/office/drawing/2014/main" id="{6D79F203-F0DA-46D1-B2B0-DA06BBCA21F7}"/>
              </a:ext>
            </a:extLst>
          </p:cNvPr>
          <p:cNvSpPr txBox="1"/>
          <p:nvPr/>
        </p:nvSpPr>
        <p:spPr bwMode="gray">
          <a:xfrm>
            <a:off x="7083194" y="2128441"/>
            <a:ext cx="3718156" cy="553998"/>
          </a:xfrm>
          <a:prstGeom prst="rect">
            <a:avLst/>
          </a:prstGeom>
        </p:spPr>
        <p:txBody>
          <a:bodyPr vert="horz" wrap="square" lIns="0" tIns="0" rIns="0" bIns="0" rtlCol="0">
            <a:spAutoFit/>
          </a:bodyPr>
          <a:lstStyle/>
          <a:p>
            <a:pPr>
              <a:spcBef>
                <a:spcPts val="600"/>
              </a:spcBef>
              <a:buClr>
                <a:schemeClr val="accent6"/>
              </a:buClr>
            </a:pPr>
            <a:r>
              <a:rPr lang="en-US"/>
              <a:t>How</a:t>
            </a:r>
            <a:r>
              <a:rPr lang="en-US" i="1"/>
              <a:t> should </a:t>
            </a:r>
            <a:r>
              <a:rPr lang="en-US"/>
              <a:t>we rethink the precision diagnostics </a:t>
            </a:r>
            <a:r>
              <a:rPr lang="en-US" b="1"/>
              <a:t>value framework? </a:t>
            </a:r>
          </a:p>
        </p:txBody>
      </p:sp>
      <p:sp>
        <p:nvSpPr>
          <p:cNvPr id="14" name="Isosceles Triangle 13">
            <a:extLst>
              <a:ext uri="{FF2B5EF4-FFF2-40B4-BE49-F238E27FC236}">
                <a16:creationId xmlns:a16="http://schemas.microsoft.com/office/drawing/2014/main" id="{34A6D715-6218-42BD-BF20-95178EAAA2CD}"/>
              </a:ext>
            </a:extLst>
          </p:cNvPr>
          <p:cNvSpPr/>
          <p:nvPr/>
        </p:nvSpPr>
        <p:spPr bwMode="gray">
          <a:xfrm rot="5400000">
            <a:off x="6611638" y="2223741"/>
            <a:ext cx="275184" cy="176918"/>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Image result for elephant shape">
            <a:extLst>
              <a:ext uri="{FF2B5EF4-FFF2-40B4-BE49-F238E27FC236}">
                <a16:creationId xmlns:a16="http://schemas.microsoft.com/office/drawing/2014/main" id="{2F50BD0C-071E-4B73-B187-4573758B3F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15059" y="3324559"/>
            <a:ext cx="1200382" cy="97471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6BD8E29-F32A-42BF-B5EE-0997A9113320}"/>
              </a:ext>
            </a:extLst>
          </p:cNvPr>
          <p:cNvSpPr txBox="1"/>
          <p:nvPr/>
        </p:nvSpPr>
        <p:spPr bwMode="gray">
          <a:xfrm>
            <a:off x="8827308" y="3956960"/>
            <a:ext cx="2533204" cy="738664"/>
          </a:xfrm>
          <a:prstGeom prst="rect">
            <a:avLst/>
          </a:prstGeom>
        </p:spPr>
        <p:txBody>
          <a:bodyPr vert="horz" wrap="square" lIns="0" tIns="0" rIns="0" bIns="0" rtlCol="0">
            <a:spAutoFit/>
          </a:bodyPr>
          <a:lstStyle/>
          <a:p>
            <a:pPr>
              <a:spcBef>
                <a:spcPts val="600"/>
              </a:spcBef>
              <a:buClr>
                <a:schemeClr val="accent6"/>
              </a:buClr>
            </a:pPr>
            <a:r>
              <a:rPr lang="en-US" sz="1600" i="1"/>
              <a:t>Take a moment to write down any elephants this discussion prompts for you </a:t>
            </a:r>
          </a:p>
        </p:txBody>
      </p:sp>
      <p:grpSp>
        <p:nvGrpSpPr>
          <p:cNvPr id="17" name="Group 16">
            <a:extLst>
              <a:ext uri="{FF2B5EF4-FFF2-40B4-BE49-F238E27FC236}">
                <a16:creationId xmlns:a16="http://schemas.microsoft.com/office/drawing/2014/main" id="{462DC1A4-D08D-419C-8F9D-A16544C80899}"/>
              </a:ext>
            </a:extLst>
          </p:cNvPr>
          <p:cNvGrpSpPr/>
          <p:nvPr/>
        </p:nvGrpSpPr>
        <p:grpSpPr>
          <a:xfrm>
            <a:off x="7121809" y="3076116"/>
            <a:ext cx="1499566" cy="2218753"/>
            <a:chOff x="8870930" y="2529504"/>
            <a:chExt cx="2094570" cy="3099119"/>
          </a:xfrm>
        </p:grpSpPr>
        <p:pic>
          <p:nvPicPr>
            <p:cNvPr id="18" name="Picture 17">
              <a:extLst>
                <a:ext uri="{FF2B5EF4-FFF2-40B4-BE49-F238E27FC236}">
                  <a16:creationId xmlns:a16="http://schemas.microsoft.com/office/drawing/2014/main" id="{2FD40D52-5E20-4BF2-A35B-A5BBE0546BD7}"/>
                </a:ext>
              </a:extLst>
            </p:cNvPr>
            <p:cNvPicPr>
              <a:picLocks noChangeAspect="1"/>
            </p:cNvPicPr>
            <p:nvPr/>
          </p:nvPicPr>
          <p:blipFill rotWithShape="1">
            <a:blip r:embed="rId5"/>
            <a:srcRect l="824" t="1297" r="597" b="1697"/>
            <a:stretch/>
          </p:blipFill>
          <p:spPr>
            <a:xfrm>
              <a:off x="8870930" y="2529504"/>
              <a:ext cx="2094570" cy="3099119"/>
            </a:xfrm>
            <a:prstGeom prst="rect">
              <a:avLst/>
            </a:prstGeom>
            <a:effectLst>
              <a:outerShdw blurRad="63500" sx="102000" sy="102000" algn="ctr" rotWithShape="0">
                <a:prstClr val="black">
                  <a:alpha val="40000"/>
                </a:prstClr>
              </a:outerShdw>
            </a:effectLst>
          </p:spPr>
        </p:pic>
        <p:grpSp>
          <p:nvGrpSpPr>
            <p:cNvPr id="24" name="Group 23">
              <a:extLst>
                <a:ext uri="{FF2B5EF4-FFF2-40B4-BE49-F238E27FC236}">
                  <a16:creationId xmlns:a16="http://schemas.microsoft.com/office/drawing/2014/main" id="{7045A1FB-4506-4999-89FD-4C01DDCEE101}"/>
                </a:ext>
              </a:extLst>
            </p:cNvPr>
            <p:cNvGrpSpPr/>
            <p:nvPr/>
          </p:nvGrpSpPr>
          <p:grpSpPr>
            <a:xfrm>
              <a:off x="9915736" y="4428509"/>
              <a:ext cx="949073" cy="801831"/>
              <a:chOff x="9764858" y="4243826"/>
              <a:chExt cx="949073" cy="801831"/>
            </a:xfrm>
          </p:grpSpPr>
          <p:pic>
            <p:nvPicPr>
              <p:cNvPr id="25" name="Picture 2" descr="Image result for elephant shape">
                <a:extLst>
                  <a:ext uri="{FF2B5EF4-FFF2-40B4-BE49-F238E27FC236}">
                    <a16:creationId xmlns:a16="http://schemas.microsoft.com/office/drawing/2014/main" id="{CA5ABC02-357B-4229-8F7E-4E787D663A73}"/>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4858" y="4479843"/>
                <a:ext cx="949073" cy="56581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5DC5027-69AA-4C00-989E-9E9CAA30C276}"/>
                  </a:ext>
                </a:extLst>
              </p:cNvPr>
              <p:cNvSpPr txBox="1"/>
              <p:nvPr/>
            </p:nvSpPr>
            <p:spPr bwMode="gray">
              <a:xfrm>
                <a:off x="9976088" y="4611358"/>
                <a:ext cx="621277" cy="257939"/>
              </a:xfrm>
              <a:prstGeom prst="rect">
                <a:avLst/>
              </a:prstGeom>
            </p:spPr>
            <p:txBody>
              <a:bodyPr vert="horz" wrap="square" lIns="0" tIns="0" rIns="0" bIns="0" rtlCol="0">
                <a:spAutoFit/>
              </a:bodyPr>
              <a:lstStyle/>
              <a:p>
                <a:pPr>
                  <a:spcBef>
                    <a:spcPts val="600"/>
                  </a:spcBef>
                  <a:buClr>
                    <a:schemeClr val="accent6"/>
                  </a:buClr>
                </a:pPr>
                <a:r>
                  <a:rPr lang="en-US" sz="400" b="1" i="1">
                    <a:latin typeface="Ink Free" panose="03080402000500000000" pitchFamily="66" charset="0"/>
                  </a:rPr>
                  <a:t>“It’s awkward that we didn’t talk about… “</a:t>
                </a:r>
              </a:p>
            </p:txBody>
          </p:sp>
          <p:pic>
            <p:nvPicPr>
              <p:cNvPr id="27" name="Picture 26" descr="Image result for pushpin">
                <a:extLst>
                  <a:ext uri="{FF2B5EF4-FFF2-40B4-BE49-F238E27FC236}">
                    <a16:creationId xmlns:a16="http://schemas.microsoft.com/office/drawing/2014/main" id="{FEC38CB0-B9A0-444D-A573-A720DAAB6BD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130" l="0" r="98429">
                            <a14:foregroundMark x1="12143" y1="10926" x2="12143" y2="10926"/>
                          </a14:backgroundRemoval>
                        </a14:imgEffect>
                      </a14:imgLayer>
                    </a14:imgProps>
                  </a:ext>
                  <a:ext uri="{28A0092B-C50C-407E-A947-70E740481C1C}">
                    <a14:useLocalDpi xmlns:a14="http://schemas.microsoft.com/office/drawing/2010/main" val="0"/>
                  </a:ext>
                </a:extLst>
              </a:blip>
              <a:srcRect b="7967"/>
              <a:stretch/>
            </p:blipFill>
            <p:spPr bwMode="auto">
              <a:xfrm>
                <a:off x="10376601" y="4243826"/>
                <a:ext cx="258836" cy="36753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8133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3E77E6-1D16-4C8F-94E6-58C5AFBBD12A}"/>
              </a:ext>
            </a:extLst>
          </p:cNvPr>
          <p:cNvSpPr/>
          <p:nvPr/>
        </p:nvSpPr>
        <p:spPr bwMode="gray">
          <a:xfrm>
            <a:off x="612775" y="1567543"/>
            <a:ext cx="10972800" cy="37229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F9A5474-BF11-4035-A592-8E499A3E9ACA}"/>
              </a:ext>
            </a:extLst>
          </p:cNvPr>
          <p:cNvSpPr>
            <a:spLocks noGrp="1"/>
          </p:cNvSpPr>
          <p:nvPr>
            <p:ph type="title"/>
          </p:nvPr>
        </p:nvSpPr>
        <p:spPr>
          <a:xfrm>
            <a:off x="612774" y="588771"/>
            <a:ext cx="10972801" cy="540917"/>
          </a:xfrm>
        </p:spPr>
        <p:txBody>
          <a:bodyPr/>
          <a:lstStyle/>
          <a:p>
            <a:r>
              <a:rPr lang="en-US"/>
              <a:t>If cost effectiveness isn’t the right framework, what is?</a:t>
            </a:r>
          </a:p>
        </p:txBody>
      </p:sp>
      <p:sp>
        <p:nvSpPr>
          <p:cNvPr id="20" name="TextBox 19">
            <a:extLst>
              <a:ext uri="{FF2B5EF4-FFF2-40B4-BE49-F238E27FC236}">
                <a16:creationId xmlns:a16="http://schemas.microsoft.com/office/drawing/2014/main" id="{35370815-D861-40C7-93EF-6A13F7720602}"/>
              </a:ext>
            </a:extLst>
          </p:cNvPr>
          <p:cNvSpPr txBox="1"/>
          <p:nvPr/>
        </p:nvSpPr>
        <p:spPr bwMode="gray">
          <a:xfrm>
            <a:off x="893658" y="2463095"/>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Identify targeted treatment for patients</a:t>
            </a:r>
          </a:p>
        </p:txBody>
      </p:sp>
      <p:sp>
        <p:nvSpPr>
          <p:cNvPr id="24" name="TextBox 23">
            <a:extLst>
              <a:ext uri="{FF2B5EF4-FFF2-40B4-BE49-F238E27FC236}">
                <a16:creationId xmlns:a16="http://schemas.microsoft.com/office/drawing/2014/main" id="{BCD3DD47-4126-4645-A591-5F7B86CC911E}"/>
              </a:ext>
            </a:extLst>
          </p:cNvPr>
          <p:cNvSpPr txBox="1"/>
          <p:nvPr/>
        </p:nvSpPr>
        <p:spPr bwMode="gray">
          <a:xfrm>
            <a:off x="9469542" y="2463095"/>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Increase confidence of diagnosis</a:t>
            </a:r>
          </a:p>
        </p:txBody>
      </p:sp>
      <p:sp>
        <p:nvSpPr>
          <p:cNvPr id="25" name="TextBox 24">
            <a:extLst>
              <a:ext uri="{FF2B5EF4-FFF2-40B4-BE49-F238E27FC236}">
                <a16:creationId xmlns:a16="http://schemas.microsoft.com/office/drawing/2014/main" id="{EB502C33-A654-44B2-BF5F-262082DAEBF6}"/>
              </a:ext>
            </a:extLst>
          </p:cNvPr>
          <p:cNvSpPr txBox="1"/>
          <p:nvPr/>
        </p:nvSpPr>
        <p:spPr bwMode="gray">
          <a:xfrm>
            <a:off x="3037629" y="2463095"/>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Reduce TCOC for individual patient</a:t>
            </a:r>
          </a:p>
        </p:txBody>
      </p:sp>
      <p:sp>
        <p:nvSpPr>
          <p:cNvPr id="53" name="TextBox 52">
            <a:extLst>
              <a:ext uri="{FF2B5EF4-FFF2-40B4-BE49-F238E27FC236}">
                <a16:creationId xmlns:a16="http://schemas.microsoft.com/office/drawing/2014/main" id="{44F1B305-CC46-41C3-B287-25B2C26C584B}"/>
              </a:ext>
            </a:extLst>
          </p:cNvPr>
          <p:cNvSpPr txBox="1"/>
          <p:nvPr/>
        </p:nvSpPr>
        <p:spPr bwMode="gray">
          <a:xfrm>
            <a:off x="7325571" y="2463095"/>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Improve efficiency of care</a:t>
            </a:r>
          </a:p>
        </p:txBody>
      </p:sp>
      <p:sp>
        <p:nvSpPr>
          <p:cNvPr id="54" name="TextBox 53">
            <a:extLst>
              <a:ext uri="{FF2B5EF4-FFF2-40B4-BE49-F238E27FC236}">
                <a16:creationId xmlns:a16="http://schemas.microsoft.com/office/drawing/2014/main" id="{EBA7CF2D-75A6-4696-985C-B7EDC20CA686}"/>
              </a:ext>
            </a:extLst>
          </p:cNvPr>
          <p:cNvSpPr txBox="1"/>
          <p:nvPr/>
        </p:nvSpPr>
        <p:spPr bwMode="gray">
          <a:xfrm>
            <a:off x="5181600" y="2463095"/>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Reduce TCOC for population</a:t>
            </a:r>
          </a:p>
        </p:txBody>
      </p:sp>
      <p:sp>
        <p:nvSpPr>
          <p:cNvPr id="21" name="TextBox 20">
            <a:extLst>
              <a:ext uri="{FF2B5EF4-FFF2-40B4-BE49-F238E27FC236}">
                <a16:creationId xmlns:a16="http://schemas.microsoft.com/office/drawing/2014/main" id="{45D02DBF-8026-4CA6-B82F-7B7F281E96CB}"/>
              </a:ext>
            </a:extLst>
          </p:cNvPr>
          <p:cNvSpPr txBox="1"/>
          <p:nvPr/>
        </p:nvSpPr>
        <p:spPr bwMode="gray">
          <a:xfrm>
            <a:off x="893658" y="3846243"/>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Improve health equity</a:t>
            </a:r>
          </a:p>
        </p:txBody>
      </p:sp>
      <p:sp>
        <p:nvSpPr>
          <p:cNvPr id="22" name="TextBox 21">
            <a:extLst>
              <a:ext uri="{FF2B5EF4-FFF2-40B4-BE49-F238E27FC236}">
                <a16:creationId xmlns:a16="http://schemas.microsoft.com/office/drawing/2014/main" id="{B7050C3E-4166-421A-AB46-EAF0EB74CABF}"/>
              </a:ext>
            </a:extLst>
          </p:cNvPr>
          <p:cNvSpPr txBox="1"/>
          <p:nvPr/>
        </p:nvSpPr>
        <p:spPr bwMode="gray">
          <a:xfrm>
            <a:off x="9469542" y="3846243"/>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Other?</a:t>
            </a:r>
          </a:p>
        </p:txBody>
      </p:sp>
      <p:sp>
        <p:nvSpPr>
          <p:cNvPr id="26" name="TextBox 25">
            <a:extLst>
              <a:ext uri="{FF2B5EF4-FFF2-40B4-BE49-F238E27FC236}">
                <a16:creationId xmlns:a16="http://schemas.microsoft.com/office/drawing/2014/main" id="{B7072F83-6D6B-404A-A436-998135A60237}"/>
              </a:ext>
            </a:extLst>
          </p:cNvPr>
          <p:cNvSpPr txBox="1"/>
          <p:nvPr/>
        </p:nvSpPr>
        <p:spPr bwMode="gray">
          <a:xfrm>
            <a:off x="3037629" y="3846243"/>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Generate certainty and “value of knowing” for patients</a:t>
            </a:r>
          </a:p>
        </p:txBody>
      </p:sp>
      <p:sp>
        <p:nvSpPr>
          <p:cNvPr id="27" name="TextBox 26">
            <a:extLst>
              <a:ext uri="{FF2B5EF4-FFF2-40B4-BE49-F238E27FC236}">
                <a16:creationId xmlns:a16="http://schemas.microsoft.com/office/drawing/2014/main" id="{E980502D-8169-4ED8-B0D9-498691631E3D}"/>
              </a:ext>
            </a:extLst>
          </p:cNvPr>
          <p:cNvSpPr txBox="1"/>
          <p:nvPr/>
        </p:nvSpPr>
        <p:spPr bwMode="gray">
          <a:xfrm>
            <a:off x="7325571" y="3846243"/>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Generate representative data to improve future diagnosis</a:t>
            </a:r>
          </a:p>
        </p:txBody>
      </p:sp>
      <p:sp>
        <p:nvSpPr>
          <p:cNvPr id="29" name="TextBox 28">
            <a:extLst>
              <a:ext uri="{FF2B5EF4-FFF2-40B4-BE49-F238E27FC236}">
                <a16:creationId xmlns:a16="http://schemas.microsoft.com/office/drawing/2014/main" id="{25A730C0-0CC7-499E-9FA8-EB06DC6EA94D}"/>
              </a:ext>
            </a:extLst>
          </p:cNvPr>
          <p:cNvSpPr txBox="1"/>
          <p:nvPr/>
        </p:nvSpPr>
        <p:spPr bwMode="gray">
          <a:xfrm>
            <a:off x="5181600" y="3846243"/>
            <a:ext cx="1828800" cy="1097280"/>
          </a:xfrm>
          <a:prstGeom prst="rect">
            <a:avLst/>
          </a:prstGeom>
          <a:solidFill>
            <a:schemeClr val="bg1">
              <a:lumMod val="95000"/>
            </a:schemeClr>
          </a:solidFill>
          <a:ln w="19050">
            <a:solidFill>
              <a:schemeClr val="tx1"/>
            </a:solidFill>
          </a:ln>
        </p:spPr>
        <p:txBody>
          <a:bodyPr vert="horz" wrap="square" lIns="91440" tIns="0" rIns="91440" bIns="0" rtlCol="0" anchor="ctr" anchorCtr="1">
            <a:noAutofit/>
          </a:bodyPr>
          <a:lstStyle/>
          <a:p>
            <a:pPr algn="ctr">
              <a:spcBef>
                <a:spcPts val="600"/>
              </a:spcBef>
              <a:buClr>
                <a:schemeClr val="accent6"/>
              </a:buClr>
            </a:pPr>
            <a:r>
              <a:rPr lang="en-US" sz="1500"/>
              <a:t>Reduce trial-and-error of treatment</a:t>
            </a:r>
          </a:p>
        </p:txBody>
      </p:sp>
      <p:sp>
        <p:nvSpPr>
          <p:cNvPr id="30" name="Text Placeholder 8">
            <a:extLst>
              <a:ext uri="{FF2B5EF4-FFF2-40B4-BE49-F238E27FC236}">
                <a16:creationId xmlns:a16="http://schemas.microsoft.com/office/drawing/2014/main" id="{D810C244-76AF-4F6A-BBC1-31F82E51814E}"/>
              </a:ext>
            </a:extLst>
          </p:cNvPr>
          <p:cNvSpPr txBox="1">
            <a:spLocks/>
          </p:cNvSpPr>
          <p:nvPr/>
        </p:nvSpPr>
        <p:spPr bwMode="gray">
          <a:xfrm>
            <a:off x="937319" y="1725331"/>
            <a:ext cx="10187801" cy="276999"/>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sz="1800" b="1">
                <a:solidFill>
                  <a:schemeClr val="tx1"/>
                </a:solidFill>
              </a:rPr>
              <a:t>A highly valuable </a:t>
            </a:r>
            <a:r>
              <a:rPr lang="en-US" sz="1800" b="1" err="1">
                <a:solidFill>
                  <a:schemeClr val="tx1"/>
                </a:solidFill>
              </a:rPr>
              <a:t>PDx</a:t>
            </a:r>
            <a:r>
              <a:rPr lang="en-US" sz="1800" b="1">
                <a:solidFill>
                  <a:schemeClr val="tx1"/>
                </a:solidFill>
              </a:rPr>
              <a:t> tool will…</a:t>
            </a:r>
            <a:endParaRPr lang="en-US" sz="1600">
              <a:solidFill>
                <a:schemeClr val="tx1"/>
              </a:solidFill>
            </a:endParaRPr>
          </a:p>
        </p:txBody>
      </p:sp>
      <p:sp>
        <p:nvSpPr>
          <p:cNvPr id="31" name="Isosceles Triangle 30">
            <a:extLst>
              <a:ext uri="{FF2B5EF4-FFF2-40B4-BE49-F238E27FC236}">
                <a16:creationId xmlns:a16="http://schemas.microsoft.com/office/drawing/2014/main" id="{91486CA9-9D9A-4E01-9079-54747800FACB}"/>
              </a:ext>
            </a:extLst>
          </p:cNvPr>
          <p:cNvSpPr/>
          <p:nvPr/>
        </p:nvSpPr>
        <p:spPr bwMode="gray">
          <a:xfrm rot="5400000" flipH="1">
            <a:off x="564145" y="1768667"/>
            <a:ext cx="283625" cy="18370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17" name="TextBox 16">
            <a:extLst>
              <a:ext uri="{FF2B5EF4-FFF2-40B4-BE49-F238E27FC236}">
                <a16:creationId xmlns:a16="http://schemas.microsoft.com/office/drawing/2014/main" id="{9BB53A0B-73C0-4059-BFBB-7FE387E9FA03}"/>
              </a:ext>
            </a:extLst>
          </p:cNvPr>
          <p:cNvSpPr txBox="1"/>
          <p:nvPr/>
        </p:nvSpPr>
        <p:spPr bwMode="gray">
          <a:xfrm>
            <a:off x="612774" y="5576325"/>
            <a:ext cx="10102490" cy="246221"/>
          </a:xfrm>
          <a:prstGeom prst="rect">
            <a:avLst/>
          </a:prstGeom>
          <a:noFill/>
        </p:spPr>
        <p:txBody>
          <a:bodyPr wrap="square" lIns="0" tIns="0" rIns="0" bIns="0">
            <a:spAutoFit/>
          </a:bodyPr>
          <a:lstStyle/>
          <a:p>
            <a:r>
              <a:rPr lang="en-US" sz="1600" i="1">
                <a:solidFill>
                  <a:schemeClr val="tx1"/>
                </a:solidFill>
              </a:rPr>
              <a:t>Using </a:t>
            </a:r>
            <a:r>
              <a:rPr lang="en-US" sz="1600" i="1" err="1">
                <a:solidFill>
                  <a:schemeClr val="tx1"/>
                </a:solidFill>
              </a:rPr>
              <a:t>Mentimeter</a:t>
            </a:r>
            <a:r>
              <a:rPr lang="en-US" sz="1600" i="1">
                <a:solidFill>
                  <a:schemeClr val="tx1"/>
                </a:solidFill>
              </a:rPr>
              <a:t>, allocate 100 pennies across the value drivers above. </a:t>
            </a:r>
          </a:p>
        </p:txBody>
      </p:sp>
    </p:spTree>
    <p:extLst>
      <p:ext uri="{BB962C8B-B14F-4D97-AF65-F5344CB8AC3E}">
        <p14:creationId xmlns:p14="http://schemas.microsoft.com/office/powerpoint/2010/main" val="32624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9D95E89-D933-40D2-A9BB-8785E168D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 y="187339"/>
            <a:ext cx="10891777" cy="6126624"/>
          </a:xfrm>
          <a:prstGeom prst="rect">
            <a:avLst/>
          </a:prstGeom>
          <a:solidFill>
            <a:schemeClr val="tx1"/>
          </a:solidFill>
        </p:spPr>
      </p:pic>
    </p:spTree>
    <p:extLst>
      <p:ext uri="{BB962C8B-B14F-4D97-AF65-F5344CB8AC3E}">
        <p14:creationId xmlns:p14="http://schemas.microsoft.com/office/powerpoint/2010/main" val="338234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5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86627"/>
      </p:ext>
    </p:extLst>
  </p:cSld>
  <p:clrMapOvr>
    <a:masterClrMapping/>
  </p:clrMapOvr>
</p:sld>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920.potx" id="{AA3CD9C7-65F5-426E-A5DF-03F7E6763B2D}" vid="{5A74A56C-C4DC-44CD-B87B-412145963EF0}"/>
    </a:ext>
  </a:extLst>
</a:theme>
</file>

<file path=ppt/theme/theme2.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48C1C1E281D441B5AA62C175E56CBA" ma:contentTypeVersion="10" ma:contentTypeDescription="Create a new document." ma:contentTypeScope="" ma:versionID="7dd19a5cd3b926be32c5ba811c3925ca">
  <xsd:schema xmlns:xsd="http://www.w3.org/2001/XMLSchema" xmlns:xs="http://www.w3.org/2001/XMLSchema" xmlns:p="http://schemas.microsoft.com/office/2006/metadata/properties" xmlns:ns2="d233c1ba-8ffa-4dc0-baf7-fe77c0bb4de0" xmlns:ns3="65632831-6ee5-486c-8527-79d002af8bc8" targetNamespace="http://schemas.microsoft.com/office/2006/metadata/properties" ma:root="true" ma:fieldsID="6277efb1ab6de945e390b0305916ee57" ns2:_="" ns3:_="">
    <xsd:import namespace="d233c1ba-8ffa-4dc0-baf7-fe77c0bb4de0"/>
    <xsd:import namespace="65632831-6ee5-486c-8527-79d002af8b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3c1ba-8ffa-4dc0-baf7-fe77c0bb4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632831-6ee5-486c-8527-79d002af8b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5632831-6ee5-486c-8527-79d002af8bc8">
      <UserInfo>
        <DisplayName>Lambert, Olivia J</DisplayName>
        <AccountId>16</AccountId>
        <AccountType/>
      </UserInfo>
      <UserInfo>
        <DisplayName>League, John A</DisplayName>
        <AccountId>32</AccountId>
        <AccountType/>
      </UserInfo>
    </SharedWithUsers>
  </documentManagement>
</p:properties>
</file>

<file path=customXml/itemProps1.xml><?xml version="1.0" encoding="utf-8"?>
<ds:datastoreItem xmlns:ds="http://schemas.openxmlformats.org/officeDocument/2006/customXml" ds:itemID="{2D961ABF-B4DE-480A-8CC6-592631E11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3c1ba-8ffa-4dc0-baf7-fe77c0bb4de0"/>
    <ds:schemaRef ds:uri="65632831-6ee5-486c-8527-79d002af8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A2D753-A403-49CB-B686-3E1739875D5E}">
  <ds:schemaRefs>
    <ds:schemaRef ds:uri="http://schemas.microsoft.com/sharepoint/v3/contenttype/forms"/>
  </ds:schemaRefs>
</ds:datastoreItem>
</file>

<file path=customXml/itemProps3.xml><?xml version="1.0" encoding="utf-8"?>
<ds:datastoreItem xmlns:ds="http://schemas.openxmlformats.org/officeDocument/2006/customXml" ds:itemID="{40141E0A-B027-4DEB-8478-7CD6DB7CE0C1}">
  <ds:schemaRefs>
    <ds:schemaRef ds:uri="d233c1ba-8ffa-4dc0-baf7-fe77c0bb4de0"/>
    <ds:schemaRef ds:uri="http://purl.org/dc/elements/1.1/"/>
    <ds:schemaRef ds:uri="http://schemas.microsoft.com/office/2006/metadata/properties"/>
    <ds:schemaRef ds:uri="http://purl.org/dc/terms/"/>
    <ds:schemaRef ds:uri="http://schemas.openxmlformats.org/package/2006/metadata/core-properties"/>
    <ds:schemaRef ds:uri="65632831-6ee5-486c-8527-79d002af8bc8"/>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ab1-projection-16x9-102620 (1)</Template>
  <TotalTime>12</TotalTime>
  <Words>1307</Words>
  <Application>Microsoft Office PowerPoint</Application>
  <PresentationFormat>Widescreen</PresentationFormat>
  <Paragraphs>76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Ink Free</vt:lpstr>
      <vt:lpstr>Times New Roman</vt:lpstr>
      <vt:lpstr>ab1 projection 16x9</vt:lpstr>
      <vt:lpstr>PowerPoint Presentation</vt:lpstr>
      <vt:lpstr>Today’s focus</vt:lpstr>
      <vt:lpstr>What happens when a value framework doesn’t translate?</vt:lpstr>
      <vt:lpstr>Cost-effectiveness approach can sometimes harm patients</vt:lpstr>
      <vt:lpstr>If cost effectiveness isn’t the right framework, what is?</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health system supply chain mandate</dc:title>
  <dc:creator>Hula, Nicholas V</dc:creator>
  <dc:description/>
  <cp:lastModifiedBy>Katie Schmalkuche</cp:lastModifiedBy>
  <cp:revision>3</cp:revision>
  <dcterms:created xsi:type="dcterms:W3CDTF">2020-12-02T20:47:54Z</dcterms:created>
  <dcterms:modified xsi:type="dcterms:W3CDTF">2021-12-02T22:18:24Z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0x010100E048C1C1E281D441B5AA62C175E56CBA</vt:lpwstr>
  </property>
</Properties>
</file>